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4610"/>
  </p:normalViewPr>
  <p:slideViewPr>
    <p:cSldViewPr snapToGrid="0" snapToObjects="1">
      <p:cViewPr varScale="1">
        <p:scale>
          <a:sx n="91" d="100"/>
          <a:sy n="91" d="100"/>
        </p:scale>
        <p:origin x="22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775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2857" r="5952"/>
          <a:stretch/>
        </p:blipFill>
        <p:spPr>
          <a:xfrm>
            <a:off x="10175965" y="0"/>
            <a:ext cx="4454435" cy="8229600"/>
          </a:xfrm>
          <a:prstGeom prst="rect">
            <a:avLst/>
          </a:prstGeom>
        </p:spPr>
      </p:pic>
      <p:sp>
        <p:nvSpPr>
          <p:cNvPr id="3" name="Text 0"/>
          <p:cNvSpPr/>
          <p:nvPr/>
        </p:nvSpPr>
        <p:spPr>
          <a:xfrm>
            <a:off x="630435" y="543758"/>
            <a:ext cx="8369873" cy="3270409"/>
          </a:xfrm>
          <a:prstGeom prst="rect">
            <a:avLst/>
          </a:prstGeom>
          <a:noFill/>
          <a:ln/>
        </p:spPr>
        <p:txBody>
          <a:bodyPr wrap="square" lIns="0" tIns="0" rIns="0" bIns="0" rtlCol="0" anchor="t"/>
          <a:lstStyle/>
          <a:p>
            <a:pPr marL="0" indent="0">
              <a:lnSpc>
                <a:spcPts val="6400"/>
              </a:lnSpc>
              <a:buNone/>
            </a:pPr>
            <a:r>
              <a:rPr lang="en-US" sz="6000" b="1" dirty="0">
                <a:solidFill>
                  <a:srgbClr val="7068F4"/>
                </a:solidFill>
                <a:latin typeface="Barlow Bold" pitchFamily="34" charset="0"/>
                <a:ea typeface="Barlow Bold" pitchFamily="34" charset="-122"/>
                <a:cs typeface="Barlow Bold" pitchFamily="34" charset="-120"/>
              </a:rPr>
              <a:t>Natural Language Processing: Bridging Human-Computer Communication</a:t>
            </a:r>
            <a:endParaRPr lang="en-US" sz="6000" dirty="0"/>
          </a:p>
        </p:txBody>
      </p:sp>
      <p:sp>
        <p:nvSpPr>
          <p:cNvPr id="4" name="Text 1"/>
          <p:cNvSpPr/>
          <p:nvPr/>
        </p:nvSpPr>
        <p:spPr>
          <a:xfrm>
            <a:off x="630435" y="3882747"/>
            <a:ext cx="8892387" cy="1440656"/>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Natural Language Processing (NLP) is a fascinating field at the intersection of artificial intelligence, linguistics, and computer science. It aims to enable computers to understand, interpret, and generate human language in meaningful ways. As we delve into the world of NLP, we'll explore its core concepts, techniques, applications, and the exciting future that lies ahead.</a:t>
            </a:r>
            <a:endParaRPr lang="en-US" dirty="0"/>
          </a:p>
        </p:txBody>
      </p:sp>
      <p:sp>
        <p:nvSpPr>
          <p:cNvPr id="5" name="Text 2"/>
          <p:cNvSpPr/>
          <p:nvPr/>
        </p:nvSpPr>
        <p:spPr>
          <a:xfrm>
            <a:off x="630435" y="5528667"/>
            <a:ext cx="8892386" cy="1440656"/>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This journey through NLP will take us from the fundamental building blocks of language processing to cutting-edge technologies that are reshaping how we interact with machines. Whether you're a student, professional, or simply curious about the power of language in the digital age, this exploration will provide valuable insights into the transformative potential of NLP.</a:t>
            </a:r>
            <a:endParaRPr lang="en-US" dirty="0"/>
          </a:p>
        </p:txBody>
      </p:sp>
      <p:sp>
        <p:nvSpPr>
          <p:cNvPr id="6" name="Shape 3"/>
          <p:cNvSpPr/>
          <p:nvPr/>
        </p:nvSpPr>
        <p:spPr>
          <a:xfrm>
            <a:off x="630436" y="7384137"/>
            <a:ext cx="288131" cy="288131"/>
          </a:xfrm>
          <a:prstGeom prst="roundRect">
            <a:avLst>
              <a:gd name="adj" fmla="val 31732391"/>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38056" y="7391757"/>
            <a:ext cx="272891" cy="272891"/>
          </a:xfrm>
          <a:prstGeom prst="rect">
            <a:avLst/>
          </a:prstGeom>
        </p:spPr>
      </p:pic>
      <p:sp>
        <p:nvSpPr>
          <p:cNvPr id="8" name="Text 4"/>
          <p:cNvSpPr/>
          <p:nvPr/>
        </p:nvSpPr>
        <p:spPr>
          <a:xfrm>
            <a:off x="1008578" y="7370683"/>
            <a:ext cx="2080855" cy="315158"/>
          </a:xfrm>
          <a:prstGeom prst="rect">
            <a:avLst/>
          </a:prstGeom>
          <a:noFill/>
          <a:ln/>
        </p:spPr>
        <p:txBody>
          <a:bodyPr wrap="none" lIns="0" tIns="0" rIns="0" bIns="0" rtlCol="0" anchor="t"/>
          <a:lstStyle/>
          <a:p>
            <a:pPr marL="0" indent="0" algn="l">
              <a:lnSpc>
                <a:spcPts val="245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7" name="Shape 3">
            <a:extLst>
              <a:ext uri="{FF2B5EF4-FFF2-40B4-BE49-F238E27FC236}">
                <a16:creationId xmlns:a16="http://schemas.microsoft.com/office/drawing/2014/main" id="{8290A353-F262-C430-B052-4F47AF650F24}"/>
              </a:ext>
            </a:extLst>
          </p:cNvPr>
          <p:cNvSpPr/>
          <p:nvPr/>
        </p:nvSpPr>
        <p:spPr>
          <a:xfrm>
            <a:off x="5417373" y="4954012"/>
            <a:ext cx="45719" cy="1803880"/>
          </a:xfrm>
          <a:prstGeom prst="roundRect">
            <a:avLst>
              <a:gd name="adj" fmla="val 860460"/>
            </a:avLst>
          </a:prstGeom>
          <a:solidFill>
            <a:srgbClr val="C1C3D0"/>
          </a:solidFill>
          <a:ln/>
        </p:spPr>
        <p:txBody>
          <a:bodyPr/>
          <a:lstStyle/>
          <a:p>
            <a:endParaRPr lang="en-US"/>
          </a:p>
        </p:txBody>
      </p:sp>
      <p:sp>
        <p:nvSpPr>
          <p:cNvPr id="46" name="Shape 10">
            <a:extLst>
              <a:ext uri="{FF2B5EF4-FFF2-40B4-BE49-F238E27FC236}">
                <a16:creationId xmlns:a16="http://schemas.microsoft.com/office/drawing/2014/main" id="{E492F042-853C-853E-15E3-66341640C599}"/>
              </a:ext>
            </a:extLst>
          </p:cNvPr>
          <p:cNvSpPr/>
          <p:nvPr/>
        </p:nvSpPr>
        <p:spPr>
          <a:xfrm>
            <a:off x="5252319" y="6210480"/>
            <a:ext cx="327779" cy="327779"/>
          </a:xfrm>
          <a:prstGeom prst="roundRect">
            <a:avLst>
              <a:gd name="adj" fmla="val 40007"/>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45" name="Shape 10">
            <a:extLst>
              <a:ext uri="{FF2B5EF4-FFF2-40B4-BE49-F238E27FC236}">
                <a16:creationId xmlns:a16="http://schemas.microsoft.com/office/drawing/2014/main" id="{E8D696F7-7D60-10BD-0243-CB179F61B301}"/>
              </a:ext>
            </a:extLst>
          </p:cNvPr>
          <p:cNvSpPr/>
          <p:nvPr/>
        </p:nvSpPr>
        <p:spPr>
          <a:xfrm>
            <a:off x="5252320" y="5062144"/>
            <a:ext cx="327779" cy="327779"/>
          </a:xfrm>
          <a:prstGeom prst="roundRect">
            <a:avLst>
              <a:gd name="adj" fmla="val 40007"/>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36" name="Shape 3">
            <a:extLst>
              <a:ext uri="{FF2B5EF4-FFF2-40B4-BE49-F238E27FC236}">
                <a16:creationId xmlns:a16="http://schemas.microsoft.com/office/drawing/2014/main" id="{C1EEBDF6-6736-7755-39D6-D1460F3EC743}"/>
              </a:ext>
            </a:extLst>
          </p:cNvPr>
          <p:cNvSpPr/>
          <p:nvPr/>
        </p:nvSpPr>
        <p:spPr>
          <a:xfrm flipH="1">
            <a:off x="532702" y="4974811"/>
            <a:ext cx="47423" cy="1868709"/>
          </a:xfrm>
          <a:prstGeom prst="roundRect">
            <a:avLst>
              <a:gd name="adj" fmla="val 860460"/>
            </a:avLst>
          </a:prstGeom>
          <a:solidFill>
            <a:srgbClr val="C1C3D0"/>
          </a:solidFill>
          <a:ln/>
        </p:spPr>
        <p:txBody>
          <a:bodyPr/>
          <a:lstStyle/>
          <a:p>
            <a:endParaRPr lang="en-US"/>
          </a:p>
        </p:txBody>
      </p:sp>
      <p:sp>
        <p:nvSpPr>
          <p:cNvPr id="18" name="Shape 15"/>
          <p:cNvSpPr/>
          <p:nvPr/>
        </p:nvSpPr>
        <p:spPr>
          <a:xfrm>
            <a:off x="398448" y="5121884"/>
            <a:ext cx="327779" cy="327779"/>
          </a:xfrm>
          <a:prstGeom prst="roundRect">
            <a:avLst>
              <a:gd name="adj" fmla="val 40007"/>
            </a:avLst>
          </a:prstGeom>
          <a:solidFill>
            <a:srgbClr val="EEEFF5"/>
          </a:solidFill>
          <a:ln/>
          <a:effectLst>
            <a:outerShdw blurRad="35560" dist="17780" dir="13500000" algn="bl" rotWithShape="0">
              <a:srgbClr val="FFFFFF">
                <a:alpha val="70000"/>
              </a:srgbClr>
            </a:outerShdw>
          </a:effectLst>
        </p:spPr>
        <p:txBody>
          <a:bodyPr/>
          <a:lstStyle/>
          <a:p>
            <a:endParaRPr lang="en-US"/>
          </a:p>
        </p:txBody>
      </p:sp>
      <p:pic>
        <p:nvPicPr>
          <p:cNvPr id="2" name="Image 0" descr="preencoded.png"/>
          <p:cNvPicPr>
            <a:picLocks noChangeAspect="1"/>
          </p:cNvPicPr>
          <p:nvPr/>
        </p:nvPicPr>
        <p:blipFill>
          <a:blip r:embed="rId3"/>
          <a:srcRect l="13397" t="9981" r="5064" b="18223"/>
          <a:stretch/>
        </p:blipFill>
        <p:spPr>
          <a:xfrm>
            <a:off x="10364704" y="2574388"/>
            <a:ext cx="4265696" cy="5633936"/>
          </a:xfrm>
          <a:prstGeom prst="rect">
            <a:avLst/>
          </a:prstGeom>
        </p:spPr>
      </p:pic>
      <p:sp>
        <p:nvSpPr>
          <p:cNvPr id="3" name="Text 0"/>
          <p:cNvSpPr/>
          <p:nvPr/>
        </p:nvSpPr>
        <p:spPr>
          <a:xfrm>
            <a:off x="509945" y="515422"/>
            <a:ext cx="6535817" cy="479227"/>
          </a:xfrm>
          <a:prstGeom prst="rect">
            <a:avLst/>
          </a:prstGeom>
          <a:noFill/>
          <a:ln/>
        </p:spPr>
        <p:txBody>
          <a:bodyPr wrap="none" lIns="0" tIns="0" rIns="0" bIns="0" rtlCol="0" anchor="t"/>
          <a:lstStyle/>
          <a:p>
            <a:pPr marL="0" indent="0">
              <a:lnSpc>
                <a:spcPts val="3750"/>
              </a:lnSpc>
              <a:buNone/>
            </a:pPr>
            <a:r>
              <a:rPr lang="en-US" sz="3000" b="1" dirty="0">
                <a:solidFill>
                  <a:srgbClr val="7068F4"/>
                </a:solidFill>
                <a:latin typeface="Barlow Bold" pitchFamily="34" charset="0"/>
                <a:ea typeface="Barlow Bold" pitchFamily="34" charset="-122"/>
                <a:cs typeface="Barlow Bold" pitchFamily="34" charset="-120"/>
              </a:rPr>
              <a:t>NLP </a:t>
            </a:r>
            <a:r>
              <a:rPr lang="en-US" sz="4000" b="1" dirty="0">
                <a:solidFill>
                  <a:srgbClr val="7068F4"/>
                </a:solidFill>
                <a:latin typeface="Barlow Bold" pitchFamily="34" charset="0"/>
                <a:ea typeface="Barlow Bold" pitchFamily="34" charset="-122"/>
                <a:cs typeface="Barlow Bold" pitchFamily="34" charset="-120"/>
              </a:rPr>
              <a:t>Applications</a:t>
            </a:r>
            <a:r>
              <a:rPr lang="en-US" sz="3000" b="1" dirty="0">
                <a:solidFill>
                  <a:srgbClr val="7068F4"/>
                </a:solidFill>
                <a:latin typeface="Barlow Bold" pitchFamily="34" charset="0"/>
                <a:ea typeface="Barlow Bold" pitchFamily="34" charset="-122"/>
                <a:cs typeface="Barlow Bold" pitchFamily="34" charset="-120"/>
              </a:rPr>
              <a:t>: Machine Translation</a:t>
            </a:r>
            <a:endParaRPr lang="en-US" sz="3000" dirty="0"/>
          </a:p>
        </p:txBody>
      </p:sp>
      <p:sp>
        <p:nvSpPr>
          <p:cNvPr id="4" name="Text 1"/>
          <p:cNvSpPr/>
          <p:nvPr/>
        </p:nvSpPr>
        <p:spPr>
          <a:xfrm>
            <a:off x="509945" y="1213128"/>
            <a:ext cx="13445206" cy="932498"/>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Machine translation is one of the most impactful applications of NLP, breaking down language barriers and facilitating global communication. Modern machine translation systems use advanced neural network architectures, particularly sequence-to-sequence models with attention mechanisms, to translate text from one language to another with impressive accuracy.</a:t>
            </a:r>
            <a:endParaRPr lang="en-US" dirty="0"/>
          </a:p>
        </p:txBody>
      </p:sp>
      <p:sp>
        <p:nvSpPr>
          <p:cNvPr id="5" name="Text 2"/>
          <p:cNvSpPr/>
          <p:nvPr/>
        </p:nvSpPr>
        <p:spPr>
          <a:xfrm>
            <a:off x="509944" y="2463380"/>
            <a:ext cx="9540248" cy="139874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These systems learn to map sentences in the source language to their equivalents in the target language, considering not just word-for-word translations but also capturing context and idiomatic expressions. Recent advancements include multilingual models capable of translating between multiple language pairs and zero-shot translation, where the model can translate between language pairs it wasn't explicitly trained on. Despite significant progress, challenges remain in handling low-resource languages and maintaining coherence in long-form translations.</a:t>
            </a:r>
            <a:endParaRPr lang="en-US" dirty="0"/>
          </a:p>
        </p:txBody>
      </p:sp>
      <p:sp>
        <p:nvSpPr>
          <p:cNvPr id="7" name="Shape 4"/>
          <p:cNvSpPr/>
          <p:nvPr/>
        </p:nvSpPr>
        <p:spPr>
          <a:xfrm>
            <a:off x="736397" y="5294852"/>
            <a:ext cx="509945" cy="15240"/>
          </a:xfrm>
          <a:prstGeom prst="roundRect">
            <a:avLst>
              <a:gd name="adj" fmla="val 860460"/>
            </a:avLst>
          </a:prstGeom>
          <a:solidFill>
            <a:srgbClr val="C1C3D0"/>
          </a:solidFill>
          <a:ln/>
        </p:spPr>
        <p:txBody>
          <a:bodyPr/>
          <a:lstStyle/>
          <a:p>
            <a:endParaRPr lang="en-US"/>
          </a:p>
        </p:txBody>
      </p:sp>
      <p:sp>
        <p:nvSpPr>
          <p:cNvPr id="8" name="Shape 5"/>
          <p:cNvSpPr/>
          <p:nvPr/>
        </p:nvSpPr>
        <p:spPr>
          <a:xfrm>
            <a:off x="423858" y="5138642"/>
            <a:ext cx="327779" cy="327779"/>
          </a:xfrm>
          <a:prstGeom prst="roundRect">
            <a:avLst>
              <a:gd name="adj" fmla="val 40007"/>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9" name="Text 6"/>
          <p:cNvSpPr/>
          <p:nvPr/>
        </p:nvSpPr>
        <p:spPr>
          <a:xfrm>
            <a:off x="532703" y="5187457"/>
            <a:ext cx="81439" cy="230029"/>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1</a:t>
            </a:r>
            <a:endParaRPr lang="en-US" sz="1800" dirty="0"/>
          </a:p>
        </p:txBody>
      </p:sp>
      <p:sp>
        <p:nvSpPr>
          <p:cNvPr id="10" name="Text 7"/>
          <p:cNvSpPr/>
          <p:nvPr/>
        </p:nvSpPr>
        <p:spPr>
          <a:xfrm>
            <a:off x="1389038" y="5120425"/>
            <a:ext cx="1917144" cy="239554"/>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Barlow Bold" pitchFamily="34" charset="0"/>
                <a:ea typeface="Barlow Bold" pitchFamily="34" charset="-122"/>
                <a:cs typeface="Barlow Bold" pitchFamily="34" charset="-120"/>
              </a:rPr>
              <a:t>Rule-based MT</a:t>
            </a:r>
            <a:endParaRPr lang="en-US" sz="2400" dirty="0"/>
          </a:p>
        </p:txBody>
      </p:sp>
      <p:sp>
        <p:nvSpPr>
          <p:cNvPr id="11" name="Text 8"/>
          <p:cNvSpPr/>
          <p:nvPr/>
        </p:nvSpPr>
        <p:spPr>
          <a:xfrm>
            <a:off x="1368511" y="5381351"/>
            <a:ext cx="7104340" cy="233124"/>
          </a:xfrm>
          <a:prstGeom prst="rect">
            <a:avLst/>
          </a:prstGeom>
          <a:noFill/>
          <a:ln/>
        </p:spPr>
        <p:txBody>
          <a:bodyPr wrap="non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Early systems using linguistic </a:t>
            </a:r>
          </a:p>
          <a:p>
            <a:pPr marL="0" indent="0" algn="l">
              <a:lnSpc>
                <a:spcPts val="1800"/>
              </a:lnSpc>
              <a:buNone/>
            </a:pPr>
            <a:r>
              <a:rPr lang="en-US" dirty="0">
                <a:solidFill>
                  <a:srgbClr val="272525"/>
                </a:solidFill>
                <a:latin typeface="Montserrat" pitchFamily="34" charset="0"/>
                <a:ea typeface="Montserrat" pitchFamily="34" charset="-122"/>
                <a:cs typeface="Montserrat" pitchFamily="34" charset="-120"/>
              </a:rPr>
              <a:t>rules for translation</a:t>
            </a:r>
            <a:endParaRPr lang="en-US" dirty="0"/>
          </a:p>
        </p:txBody>
      </p:sp>
      <p:sp>
        <p:nvSpPr>
          <p:cNvPr id="12" name="Shape 9"/>
          <p:cNvSpPr/>
          <p:nvPr/>
        </p:nvSpPr>
        <p:spPr>
          <a:xfrm>
            <a:off x="736397" y="6457878"/>
            <a:ext cx="509945" cy="15240"/>
          </a:xfrm>
          <a:prstGeom prst="roundRect">
            <a:avLst>
              <a:gd name="adj" fmla="val 860460"/>
            </a:avLst>
          </a:prstGeom>
          <a:solidFill>
            <a:srgbClr val="C1C3D0"/>
          </a:solidFill>
          <a:ln/>
        </p:spPr>
        <p:txBody>
          <a:bodyPr/>
          <a:lstStyle/>
          <a:p>
            <a:endParaRPr lang="en-US"/>
          </a:p>
        </p:txBody>
      </p:sp>
      <p:sp>
        <p:nvSpPr>
          <p:cNvPr id="13" name="Shape 10"/>
          <p:cNvSpPr/>
          <p:nvPr/>
        </p:nvSpPr>
        <p:spPr>
          <a:xfrm>
            <a:off x="423858" y="6301668"/>
            <a:ext cx="327779" cy="327779"/>
          </a:xfrm>
          <a:prstGeom prst="roundRect">
            <a:avLst>
              <a:gd name="adj" fmla="val 40007"/>
            </a:avLst>
          </a:prstGeom>
          <a:solidFill>
            <a:srgbClr val="EEEFF5"/>
          </a:solidFill>
          <a:ln/>
          <a:effectLst>
            <a:outerShdw blurRad="35560" dist="17780" dir="13500000" algn="bl" rotWithShape="0">
              <a:srgbClr val="FFFFFF">
                <a:alpha val="70000"/>
              </a:srgbClr>
            </a:outerShdw>
          </a:effectLst>
        </p:spPr>
        <p:txBody>
          <a:bodyPr/>
          <a:lstStyle/>
          <a:p>
            <a:endParaRPr lang="en-US"/>
          </a:p>
        </p:txBody>
      </p:sp>
      <p:sp>
        <p:nvSpPr>
          <p:cNvPr id="14" name="Text 11"/>
          <p:cNvSpPr/>
          <p:nvPr/>
        </p:nvSpPr>
        <p:spPr>
          <a:xfrm>
            <a:off x="509010" y="6358103"/>
            <a:ext cx="128826" cy="230029"/>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2</a:t>
            </a:r>
            <a:endParaRPr lang="en-US" sz="1800" dirty="0"/>
          </a:p>
        </p:txBody>
      </p:sp>
      <p:sp>
        <p:nvSpPr>
          <p:cNvPr id="15" name="Text 12"/>
          <p:cNvSpPr/>
          <p:nvPr/>
        </p:nvSpPr>
        <p:spPr>
          <a:xfrm>
            <a:off x="1389038" y="6283451"/>
            <a:ext cx="1917144" cy="239554"/>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Barlow Bold" pitchFamily="34" charset="0"/>
                <a:ea typeface="Barlow Bold" pitchFamily="34" charset="-122"/>
                <a:cs typeface="Barlow Bold" pitchFamily="34" charset="-120"/>
              </a:rPr>
              <a:t>Statistical MT</a:t>
            </a:r>
            <a:endParaRPr lang="en-US" sz="2400" dirty="0"/>
          </a:p>
        </p:txBody>
      </p:sp>
      <p:sp>
        <p:nvSpPr>
          <p:cNvPr id="16" name="Text 13"/>
          <p:cNvSpPr/>
          <p:nvPr/>
        </p:nvSpPr>
        <p:spPr>
          <a:xfrm>
            <a:off x="1389038" y="6610397"/>
            <a:ext cx="7104340" cy="233124"/>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Montserrat" pitchFamily="34" charset="0"/>
                <a:ea typeface="Montserrat" pitchFamily="34" charset="-122"/>
                <a:cs typeface="Montserrat" pitchFamily="34" charset="-120"/>
              </a:rPr>
              <a:t>Probabilistic models trained on </a:t>
            </a:r>
          </a:p>
          <a:p>
            <a:pPr marL="0" indent="0" algn="l">
              <a:buNone/>
            </a:pPr>
            <a:r>
              <a:rPr lang="en-US" dirty="0">
                <a:solidFill>
                  <a:srgbClr val="272525"/>
                </a:solidFill>
                <a:latin typeface="Montserrat" pitchFamily="34" charset="0"/>
                <a:ea typeface="Montserrat" pitchFamily="34" charset="-122"/>
                <a:cs typeface="Montserrat" pitchFamily="34" charset="-120"/>
              </a:rPr>
              <a:t>parallel corpora</a:t>
            </a:r>
            <a:endParaRPr lang="en-US" dirty="0"/>
          </a:p>
        </p:txBody>
      </p:sp>
      <p:sp>
        <p:nvSpPr>
          <p:cNvPr id="28" name="Shape 14">
            <a:extLst>
              <a:ext uri="{FF2B5EF4-FFF2-40B4-BE49-F238E27FC236}">
                <a16:creationId xmlns:a16="http://schemas.microsoft.com/office/drawing/2014/main" id="{9FA0C183-2650-2E6E-4833-86F153AFD0ED}"/>
              </a:ext>
            </a:extLst>
          </p:cNvPr>
          <p:cNvSpPr/>
          <p:nvPr/>
        </p:nvSpPr>
        <p:spPr>
          <a:xfrm>
            <a:off x="5604122" y="5229724"/>
            <a:ext cx="509945" cy="15240"/>
          </a:xfrm>
          <a:prstGeom prst="roundRect">
            <a:avLst>
              <a:gd name="adj" fmla="val 860460"/>
            </a:avLst>
          </a:prstGeom>
          <a:solidFill>
            <a:srgbClr val="C1C3D0"/>
          </a:solidFill>
          <a:ln/>
        </p:spPr>
        <p:txBody>
          <a:bodyPr/>
          <a:lstStyle/>
          <a:p>
            <a:endParaRPr lang="en-US"/>
          </a:p>
        </p:txBody>
      </p:sp>
      <p:sp>
        <p:nvSpPr>
          <p:cNvPr id="29" name="Text 16">
            <a:extLst>
              <a:ext uri="{FF2B5EF4-FFF2-40B4-BE49-F238E27FC236}">
                <a16:creationId xmlns:a16="http://schemas.microsoft.com/office/drawing/2014/main" id="{DA6B2569-DEA2-E60A-1F5B-AD53C97665AE}"/>
              </a:ext>
            </a:extLst>
          </p:cNvPr>
          <p:cNvSpPr/>
          <p:nvPr/>
        </p:nvSpPr>
        <p:spPr>
          <a:xfrm>
            <a:off x="5393262" y="5122330"/>
            <a:ext cx="124301" cy="230029"/>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3</a:t>
            </a:r>
            <a:endParaRPr lang="en-US" sz="1800" dirty="0"/>
          </a:p>
        </p:txBody>
      </p:sp>
      <p:sp>
        <p:nvSpPr>
          <p:cNvPr id="30" name="Text 17">
            <a:extLst>
              <a:ext uri="{FF2B5EF4-FFF2-40B4-BE49-F238E27FC236}">
                <a16:creationId xmlns:a16="http://schemas.microsoft.com/office/drawing/2014/main" id="{9C39BE83-21CF-8139-EADD-4DA81D5273A9}"/>
              </a:ext>
            </a:extLst>
          </p:cNvPr>
          <p:cNvSpPr/>
          <p:nvPr/>
        </p:nvSpPr>
        <p:spPr>
          <a:xfrm>
            <a:off x="6256763" y="5055298"/>
            <a:ext cx="1917144" cy="239554"/>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Barlow Bold" pitchFamily="34" charset="0"/>
                <a:ea typeface="Barlow Bold" pitchFamily="34" charset="-122"/>
                <a:cs typeface="Barlow Bold" pitchFamily="34" charset="-120"/>
              </a:rPr>
              <a:t>Neural MT</a:t>
            </a:r>
            <a:endParaRPr lang="en-US" sz="2400" dirty="0"/>
          </a:p>
        </p:txBody>
      </p:sp>
      <p:sp>
        <p:nvSpPr>
          <p:cNvPr id="31" name="Text 18">
            <a:extLst>
              <a:ext uri="{FF2B5EF4-FFF2-40B4-BE49-F238E27FC236}">
                <a16:creationId xmlns:a16="http://schemas.microsoft.com/office/drawing/2014/main" id="{00E41B97-E66E-C08B-FE27-1AD9AB6E0EA9}"/>
              </a:ext>
            </a:extLst>
          </p:cNvPr>
          <p:cNvSpPr/>
          <p:nvPr/>
        </p:nvSpPr>
        <p:spPr>
          <a:xfrm>
            <a:off x="6256763" y="5389923"/>
            <a:ext cx="7104340" cy="233124"/>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Montserrat" pitchFamily="34" charset="0"/>
                <a:ea typeface="Montserrat" pitchFamily="34" charset="-122"/>
                <a:cs typeface="Montserrat" pitchFamily="34" charset="-120"/>
              </a:rPr>
              <a:t>Deep learning-based models for </a:t>
            </a:r>
          </a:p>
          <a:p>
            <a:pPr marL="0" indent="0" algn="l">
              <a:buNone/>
            </a:pPr>
            <a:r>
              <a:rPr lang="en-US" dirty="0">
                <a:solidFill>
                  <a:srgbClr val="272525"/>
                </a:solidFill>
                <a:latin typeface="Montserrat" pitchFamily="34" charset="0"/>
                <a:ea typeface="Montserrat" pitchFamily="34" charset="-122"/>
                <a:cs typeface="Montserrat" pitchFamily="34" charset="-120"/>
              </a:rPr>
              <a:t>improved fluency</a:t>
            </a:r>
            <a:endParaRPr lang="en-US" dirty="0"/>
          </a:p>
        </p:txBody>
      </p:sp>
      <p:sp>
        <p:nvSpPr>
          <p:cNvPr id="32" name="Shape 19">
            <a:extLst>
              <a:ext uri="{FF2B5EF4-FFF2-40B4-BE49-F238E27FC236}">
                <a16:creationId xmlns:a16="http://schemas.microsoft.com/office/drawing/2014/main" id="{5A894A18-7BB0-7453-5A5C-903842DE4C72}"/>
              </a:ext>
            </a:extLst>
          </p:cNvPr>
          <p:cNvSpPr/>
          <p:nvPr/>
        </p:nvSpPr>
        <p:spPr>
          <a:xfrm>
            <a:off x="5604122" y="6392751"/>
            <a:ext cx="509945" cy="15240"/>
          </a:xfrm>
          <a:prstGeom prst="roundRect">
            <a:avLst>
              <a:gd name="adj" fmla="val 860460"/>
            </a:avLst>
          </a:prstGeom>
          <a:solidFill>
            <a:srgbClr val="C1C3D0"/>
          </a:solidFill>
          <a:ln/>
        </p:spPr>
        <p:txBody>
          <a:bodyPr/>
          <a:lstStyle/>
          <a:p>
            <a:endParaRPr lang="en-US"/>
          </a:p>
        </p:txBody>
      </p:sp>
      <p:sp>
        <p:nvSpPr>
          <p:cNvPr id="33" name="Text 21">
            <a:extLst>
              <a:ext uri="{FF2B5EF4-FFF2-40B4-BE49-F238E27FC236}">
                <a16:creationId xmlns:a16="http://schemas.microsoft.com/office/drawing/2014/main" id="{1AB27256-6FDF-52A1-3597-D85DC84854D1}"/>
              </a:ext>
            </a:extLst>
          </p:cNvPr>
          <p:cNvSpPr/>
          <p:nvPr/>
        </p:nvSpPr>
        <p:spPr>
          <a:xfrm>
            <a:off x="5385880" y="6285356"/>
            <a:ext cx="139184" cy="230029"/>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4</a:t>
            </a:r>
            <a:endParaRPr lang="en-US" sz="1800" dirty="0"/>
          </a:p>
        </p:txBody>
      </p:sp>
      <p:sp>
        <p:nvSpPr>
          <p:cNvPr id="34" name="Text 22">
            <a:extLst>
              <a:ext uri="{FF2B5EF4-FFF2-40B4-BE49-F238E27FC236}">
                <a16:creationId xmlns:a16="http://schemas.microsoft.com/office/drawing/2014/main" id="{F30664BF-300F-98BC-8800-9DA090997BC8}"/>
              </a:ext>
            </a:extLst>
          </p:cNvPr>
          <p:cNvSpPr/>
          <p:nvPr/>
        </p:nvSpPr>
        <p:spPr>
          <a:xfrm>
            <a:off x="6256763" y="6218324"/>
            <a:ext cx="1942981" cy="239554"/>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Barlow Bold" pitchFamily="34" charset="0"/>
                <a:ea typeface="Barlow Bold" pitchFamily="34" charset="-122"/>
                <a:cs typeface="Barlow Bold" pitchFamily="34" charset="-120"/>
              </a:rPr>
              <a:t>Transformer-based MT</a:t>
            </a:r>
            <a:endParaRPr lang="en-US" sz="2400" dirty="0"/>
          </a:p>
        </p:txBody>
      </p:sp>
      <p:sp>
        <p:nvSpPr>
          <p:cNvPr id="35" name="Text 23">
            <a:extLst>
              <a:ext uri="{FF2B5EF4-FFF2-40B4-BE49-F238E27FC236}">
                <a16:creationId xmlns:a16="http://schemas.microsoft.com/office/drawing/2014/main" id="{7B055931-1848-2FFE-7ECC-F20A81359AB8}"/>
              </a:ext>
            </a:extLst>
          </p:cNvPr>
          <p:cNvSpPr/>
          <p:nvPr/>
        </p:nvSpPr>
        <p:spPr>
          <a:xfrm>
            <a:off x="6256763" y="6545270"/>
            <a:ext cx="7104340" cy="233124"/>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Montserrat" pitchFamily="34" charset="0"/>
                <a:ea typeface="Montserrat" pitchFamily="34" charset="-122"/>
                <a:cs typeface="Montserrat" pitchFamily="34" charset="-120"/>
              </a:rPr>
              <a:t>State-of-the-art models using </a:t>
            </a:r>
          </a:p>
          <a:p>
            <a:pPr marL="0" indent="0" algn="l">
              <a:buNone/>
            </a:pPr>
            <a:r>
              <a:rPr lang="en-US" dirty="0">
                <a:solidFill>
                  <a:srgbClr val="272525"/>
                </a:solidFill>
                <a:latin typeface="Montserrat" pitchFamily="34" charset="0"/>
                <a:ea typeface="Montserrat" pitchFamily="34" charset="-122"/>
                <a:cs typeface="Montserrat" pitchFamily="34" charset="-120"/>
              </a:rPr>
              <a:t>attention mechanisms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22300" y="717452"/>
            <a:ext cx="5008099" cy="7512148"/>
          </a:xfrm>
          <a:prstGeom prst="rect">
            <a:avLst/>
          </a:prstGeom>
        </p:spPr>
      </p:pic>
      <p:sp>
        <p:nvSpPr>
          <p:cNvPr id="3" name="Text 0"/>
          <p:cNvSpPr/>
          <p:nvPr/>
        </p:nvSpPr>
        <p:spPr>
          <a:xfrm>
            <a:off x="614243" y="848320"/>
            <a:ext cx="7733109" cy="577215"/>
          </a:xfrm>
          <a:prstGeom prst="rect">
            <a:avLst/>
          </a:prstGeom>
          <a:noFill/>
          <a:ln/>
        </p:spPr>
        <p:txBody>
          <a:bodyPr wrap="none" lIns="0" tIns="0" rIns="0" bIns="0" rtlCol="0" anchor="t"/>
          <a:lstStyle/>
          <a:p>
            <a:pPr marL="0" indent="0">
              <a:lnSpc>
                <a:spcPts val="4500"/>
              </a:lnSpc>
              <a:buNone/>
            </a:pPr>
            <a:r>
              <a:rPr lang="en-US" sz="4000" b="1" dirty="0">
                <a:solidFill>
                  <a:srgbClr val="7068F4"/>
                </a:solidFill>
                <a:latin typeface="Barlow Bold" pitchFamily="34" charset="0"/>
                <a:ea typeface="Barlow Bold" pitchFamily="34" charset="-122"/>
                <a:cs typeface="Barlow Bold" pitchFamily="34" charset="-120"/>
              </a:rPr>
              <a:t>NLP Applications: Sentiment Analysis</a:t>
            </a:r>
            <a:endParaRPr lang="en-US" sz="4000" dirty="0"/>
          </a:p>
        </p:txBody>
      </p:sp>
      <p:sp>
        <p:nvSpPr>
          <p:cNvPr id="4" name="Text 1"/>
          <p:cNvSpPr/>
          <p:nvPr/>
        </p:nvSpPr>
        <p:spPr>
          <a:xfrm>
            <a:off x="614243" y="1556314"/>
            <a:ext cx="8501622" cy="1122998"/>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Sentiment analysis, also known as opinion mining, is a crucial NLP application that determines the emotional tone behind a series of words. This technology is widely used to understand customer opinions, monitor brand reputation, and gauge public sentiment on social media platforms.</a:t>
            </a:r>
            <a:endParaRPr lang="en-US" dirty="0"/>
          </a:p>
        </p:txBody>
      </p:sp>
      <p:sp>
        <p:nvSpPr>
          <p:cNvPr id="5" name="Text 2"/>
          <p:cNvSpPr/>
          <p:nvPr/>
        </p:nvSpPr>
        <p:spPr>
          <a:xfrm>
            <a:off x="614243" y="2808479"/>
            <a:ext cx="8501622" cy="196524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Modern sentiment analysis systems employ sophisticated machine learning models, often based on deep learning architectures, to classify text as positive, negative, or neutral. Advanced systems can detect more nuanced emotions and even identify sarcasm or irony. These models are trained on large datasets of labeled text, learning to associate words, phrases, and patterns with different sentiments. The applications of sentiment analysis are diverse, ranging from market research and customer service to political analysis and product development.</a:t>
            </a:r>
            <a:endParaRPr lang="en-US" dirty="0"/>
          </a:p>
        </p:txBody>
      </p:sp>
      <p:sp>
        <p:nvSpPr>
          <p:cNvPr id="6" name="Text 3"/>
          <p:cNvSpPr/>
          <p:nvPr/>
        </p:nvSpPr>
        <p:spPr>
          <a:xfrm>
            <a:off x="614243" y="5623605"/>
            <a:ext cx="2309336" cy="288727"/>
          </a:xfrm>
          <a:prstGeom prst="rect">
            <a:avLst/>
          </a:prstGeom>
          <a:noFill/>
          <a:ln/>
        </p:spPr>
        <p:txBody>
          <a:bodyPr wrap="non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Text Classification</a:t>
            </a:r>
            <a:endParaRPr lang="en-US" sz="2400" dirty="0"/>
          </a:p>
        </p:txBody>
      </p:sp>
      <p:sp>
        <p:nvSpPr>
          <p:cNvPr id="7" name="Text 4"/>
          <p:cNvSpPr/>
          <p:nvPr/>
        </p:nvSpPr>
        <p:spPr>
          <a:xfrm>
            <a:off x="614243" y="6100286"/>
            <a:ext cx="2352675" cy="1122998"/>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Categorizing text into predefined sentiment categories (e.g., positive, negative, neutral)</a:t>
            </a:r>
            <a:endParaRPr lang="en-US" dirty="0"/>
          </a:p>
        </p:txBody>
      </p:sp>
      <p:sp>
        <p:nvSpPr>
          <p:cNvPr id="8" name="Text 5"/>
          <p:cNvSpPr/>
          <p:nvPr/>
        </p:nvSpPr>
        <p:spPr>
          <a:xfrm>
            <a:off x="3402687" y="5347335"/>
            <a:ext cx="2674556" cy="577453"/>
          </a:xfrm>
          <a:prstGeom prst="rect">
            <a:avLst/>
          </a:prstGeom>
          <a:noFill/>
          <a:ln/>
        </p:spPr>
        <p:txBody>
          <a:bodyPr wrap="squar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Aspect-Based Sentiment Analysis</a:t>
            </a:r>
            <a:endParaRPr lang="en-US" sz="2400" dirty="0"/>
          </a:p>
        </p:txBody>
      </p:sp>
      <p:sp>
        <p:nvSpPr>
          <p:cNvPr id="9" name="Text 6"/>
          <p:cNvSpPr/>
          <p:nvPr/>
        </p:nvSpPr>
        <p:spPr>
          <a:xfrm>
            <a:off x="3402687" y="6100286"/>
            <a:ext cx="2352675" cy="1122998"/>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Identifying sentiment towards specific aspects or features of a product or service</a:t>
            </a:r>
            <a:endParaRPr lang="en-US" dirty="0"/>
          </a:p>
        </p:txBody>
      </p:sp>
      <p:sp>
        <p:nvSpPr>
          <p:cNvPr id="10" name="Text 7"/>
          <p:cNvSpPr/>
          <p:nvPr/>
        </p:nvSpPr>
        <p:spPr>
          <a:xfrm>
            <a:off x="6511975" y="5623604"/>
            <a:ext cx="2309336" cy="288727"/>
          </a:xfrm>
          <a:prstGeom prst="rect">
            <a:avLst/>
          </a:prstGeom>
          <a:noFill/>
          <a:ln/>
        </p:spPr>
        <p:txBody>
          <a:bodyPr wrap="none" lIns="0" tIns="0" rIns="0" bIns="0" rtlCol="0" anchor="t"/>
          <a:lstStyle/>
          <a:p>
            <a:pPr marL="0" indent="0">
              <a:lnSpc>
                <a:spcPts val="2250"/>
              </a:lnSpc>
              <a:buNone/>
            </a:pPr>
            <a:r>
              <a:rPr lang="en-US" sz="2400" b="1" dirty="0">
                <a:solidFill>
                  <a:srgbClr val="7068F4"/>
                </a:solidFill>
                <a:latin typeface="Barlow Bold" pitchFamily="34" charset="0"/>
                <a:ea typeface="Barlow Bold" pitchFamily="34" charset="-122"/>
                <a:cs typeface="Barlow Bold" pitchFamily="34" charset="-120"/>
              </a:rPr>
              <a:t>Emotion Detection</a:t>
            </a:r>
            <a:endParaRPr lang="en-US" sz="2400" dirty="0"/>
          </a:p>
        </p:txBody>
      </p:sp>
      <p:sp>
        <p:nvSpPr>
          <p:cNvPr id="11" name="Text 8"/>
          <p:cNvSpPr/>
          <p:nvPr/>
        </p:nvSpPr>
        <p:spPr>
          <a:xfrm>
            <a:off x="6511975" y="6100286"/>
            <a:ext cx="2352675" cy="1122998"/>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Recognizing more nuanced emotions like joy, anger, sadness, or fear in text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6026" y="597701"/>
            <a:ext cx="7211020"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NLP Applications: Chatbots and Virtual Assistants</a:t>
            </a:r>
            <a:endParaRPr lang="en-US" sz="4000" dirty="0"/>
          </a:p>
        </p:txBody>
      </p:sp>
      <p:sp>
        <p:nvSpPr>
          <p:cNvPr id="3" name="Text 1"/>
          <p:cNvSpPr/>
          <p:nvPr/>
        </p:nvSpPr>
        <p:spPr>
          <a:xfrm>
            <a:off x="446026" y="1126998"/>
            <a:ext cx="13766483"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Chatbots and virtual assistants represent one of the most visible applications of NLP in everyday life. These AI-powered conversational agents are designed to interact with users in natural language, providing information, assistance, or performing tasks through text or voice interfaces.</a:t>
            </a:r>
            <a:endParaRPr lang="en-US" dirty="0"/>
          </a:p>
        </p:txBody>
      </p:sp>
      <p:sp>
        <p:nvSpPr>
          <p:cNvPr id="4" name="Text 2"/>
          <p:cNvSpPr/>
          <p:nvPr/>
        </p:nvSpPr>
        <p:spPr>
          <a:xfrm>
            <a:off x="446026" y="2011148"/>
            <a:ext cx="13766483"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Modern chatbots leverage advanced NLP techniques such as intent recognition, entity extraction, and dialogue management to understand user queries and generate appropriate responses. Some systems use retrieval-based methods, selecting responses from a predefined set, while others employ generative models to create unique responses. The most sophisticated virtual assistants, like those used in smart speakers or smartphones, integrate multiple AI technologies, including speech recognition, natural language understanding, and task completion systems, to provide a seamless and intuitive user experience.</a:t>
            </a:r>
            <a:endParaRPr lang="en-US" dirty="0"/>
          </a:p>
        </p:txBody>
      </p:sp>
      <p:sp>
        <p:nvSpPr>
          <p:cNvPr id="5" name="Shape 3"/>
          <p:cNvSpPr/>
          <p:nvPr/>
        </p:nvSpPr>
        <p:spPr>
          <a:xfrm>
            <a:off x="657042" y="3814167"/>
            <a:ext cx="6821567" cy="721281"/>
          </a:xfrm>
          <a:prstGeom prst="roundRect">
            <a:avLst>
              <a:gd name="adj" fmla="val 15403"/>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6" name="Text 4"/>
          <p:cNvSpPr/>
          <p:nvPr/>
        </p:nvSpPr>
        <p:spPr>
          <a:xfrm>
            <a:off x="780391" y="3937516"/>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Intent Recognition</a:t>
            </a:r>
            <a:endParaRPr lang="en-US" sz="2400" dirty="0"/>
          </a:p>
        </p:txBody>
      </p:sp>
      <p:sp>
        <p:nvSpPr>
          <p:cNvPr id="7" name="Text 5"/>
          <p:cNvSpPr/>
          <p:nvPr/>
        </p:nvSpPr>
        <p:spPr>
          <a:xfrm>
            <a:off x="780391" y="4214574"/>
            <a:ext cx="6574869"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Identifying the user's intention or goal in a given query</a:t>
            </a:r>
            <a:endParaRPr lang="en-US" dirty="0"/>
          </a:p>
        </p:txBody>
      </p:sp>
      <p:sp>
        <p:nvSpPr>
          <p:cNvPr id="8" name="Shape 6"/>
          <p:cNvSpPr/>
          <p:nvPr/>
        </p:nvSpPr>
        <p:spPr>
          <a:xfrm>
            <a:off x="657042" y="5671423"/>
            <a:ext cx="6821567" cy="721281"/>
          </a:xfrm>
          <a:prstGeom prst="roundRect">
            <a:avLst>
              <a:gd name="adj" fmla="val 15403"/>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9" name="Text 7"/>
          <p:cNvSpPr/>
          <p:nvPr/>
        </p:nvSpPr>
        <p:spPr>
          <a:xfrm>
            <a:off x="780391" y="5794772"/>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Entity Extraction</a:t>
            </a:r>
            <a:endParaRPr lang="en-US" sz="2400" dirty="0"/>
          </a:p>
        </p:txBody>
      </p:sp>
      <p:sp>
        <p:nvSpPr>
          <p:cNvPr id="10" name="Text 8"/>
          <p:cNvSpPr/>
          <p:nvPr/>
        </p:nvSpPr>
        <p:spPr>
          <a:xfrm>
            <a:off x="780391" y="6071830"/>
            <a:ext cx="6574869"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Detecting and classifying key information in user inputs</a:t>
            </a:r>
            <a:endParaRPr lang="en-US" dirty="0"/>
          </a:p>
        </p:txBody>
      </p:sp>
      <p:sp>
        <p:nvSpPr>
          <p:cNvPr id="11" name="Shape 9"/>
          <p:cNvSpPr/>
          <p:nvPr/>
        </p:nvSpPr>
        <p:spPr>
          <a:xfrm>
            <a:off x="657042" y="4658796"/>
            <a:ext cx="6821567" cy="721281"/>
          </a:xfrm>
          <a:prstGeom prst="roundRect">
            <a:avLst>
              <a:gd name="adj" fmla="val 15403"/>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2" name="Text 10"/>
          <p:cNvSpPr/>
          <p:nvPr/>
        </p:nvSpPr>
        <p:spPr>
          <a:xfrm>
            <a:off x="780391" y="4782145"/>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Dialogue Management</a:t>
            </a:r>
            <a:endParaRPr lang="en-US" sz="2400" dirty="0"/>
          </a:p>
        </p:txBody>
      </p:sp>
      <p:sp>
        <p:nvSpPr>
          <p:cNvPr id="13" name="Text 11"/>
          <p:cNvSpPr/>
          <p:nvPr/>
        </p:nvSpPr>
        <p:spPr>
          <a:xfrm>
            <a:off x="780391" y="5059204"/>
            <a:ext cx="6574869"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Maintaining context and guiding the flow of </a:t>
            </a:r>
          </a:p>
          <a:p>
            <a:pPr marL="0" indent="0">
              <a:buNone/>
            </a:pPr>
            <a:r>
              <a:rPr lang="en-US" dirty="0">
                <a:solidFill>
                  <a:srgbClr val="272525"/>
                </a:solidFill>
                <a:latin typeface="Montserrat" pitchFamily="34" charset="0"/>
                <a:ea typeface="Montserrat" pitchFamily="34" charset="-122"/>
                <a:cs typeface="Montserrat" pitchFamily="34" charset="-120"/>
              </a:rPr>
              <a:t>conversation</a:t>
            </a:r>
            <a:endParaRPr lang="en-US" dirty="0"/>
          </a:p>
        </p:txBody>
      </p:sp>
      <p:sp>
        <p:nvSpPr>
          <p:cNvPr id="14" name="Shape 12"/>
          <p:cNvSpPr/>
          <p:nvPr/>
        </p:nvSpPr>
        <p:spPr>
          <a:xfrm>
            <a:off x="657042" y="6516052"/>
            <a:ext cx="6821567" cy="721281"/>
          </a:xfrm>
          <a:prstGeom prst="roundRect">
            <a:avLst>
              <a:gd name="adj" fmla="val 15403"/>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5" name="Text 13"/>
          <p:cNvSpPr/>
          <p:nvPr/>
        </p:nvSpPr>
        <p:spPr>
          <a:xfrm>
            <a:off x="780391" y="6639401"/>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272525"/>
                </a:solidFill>
                <a:latin typeface="Barlow Bold" pitchFamily="34" charset="0"/>
                <a:ea typeface="Barlow Bold" pitchFamily="34" charset="-122"/>
                <a:cs typeface="Barlow Bold" pitchFamily="34" charset="-120"/>
              </a:rPr>
              <a:t>Response Generation</a:t>
            </a:r>
            <a:endParaRPr lang="en-US" sz="2400" dirty="0"/>
          </a:p>
        </p:txBody>
      </p:sp>
      <p:sp>
        <p:nvSpPr>
          <p:cNvPr id="16" name="Text 14"/>
          <p:cNvSpPr/>
          <p:nvPr/>
        </p:nvSpPr>
        <p:spPr>
          <a:xfrm>
            <a:off x="780391" y="6916460"/>
            <a:ext cx="6574869"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Creating contextually appropriate and coherent </a:t>
            </a:r>
          </a:p>
          <a:p>
            <a:pPr marL="0" indent="0">
              <a:buNone/>
            </a:pPr>
            <a:r>
              <a:rPr lang="en-US" dirty="0">
                <a:solidFill>
                  <a:srgbClr val="272525"/>
                </a:solidFill>
                <a:latin typeface="Montserrat" pitchFamily="34" charset="0"/>
                <a:ea typeface="Montserrat" pitchFamily="34" charset="-122"/>
                <a:cs typeface="Montserrat" pitchFamily="34" charset="-120"/>
              </a:rPr>
              <a:t>responses</a:t>
            </a:r>
            <a:endParaRPr lang="en-US" dirty="0"/>
          </a:p>
        </p:txBody>
      </p:sp>
      <p:pic>
        <p:nvPicPr>
          <p:cNvPr id="17" name="Image 0" descr="preencoded.png"/>
          <p:cNvPicPr>
            <a:picLocks noChangeAspect="1"/>
          </p:cNvPicPr>
          <p:nvPr/>
        </p:nvPicPr>
        <p:blipFill>
          <a:blip r:embed="rId3"/>
          <a:stretch>
            <a:fillRect/>
          </a:stretch>
        </p:blipFill>
        <p:spPr>
          <a:xfrm>
            <a:off x="7816233" y="3567279"/>
            <a:ext cx="6814167" cy="46623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7285" b="12757"/>
          <a:stretch/>
        </p:blipFill>
        <p:spPr>
          <a:xfrm>
            <a:off x="10311618" y="3697545"/>
            <a:ext cx="4318782" cy="4532055"/>
          </a:xfrm>
          <a:prstGeom prst="rect">
            <a:avLst/>
          </a:prstGeom>
        </p:spPr>
      </p:pic>
      <p:sp>
        <p:nvSpPr>
          <p:cNvPr id="3" name="Text 0"/>
          <p:cNvSpPr/>
          <p:nvPr/>
        </p:nvSpPr>
        <p:spPr>
          <a:xfrm>
            <a:off x="1195754" y="768787"/>
            <a:ext cx="6429485" cy="486132"/>
          </a:xfrm>
          <a:prstGeom prst="rect">
            <a:avLst/>
          </a:prstGeom>
          <a:noFill/>
          <a:ln/>
        </p:spPr>
        <p:txBody>
          <a:bodyPr wrap="none" lIns="0" tIns="0" rIns="0" bIns="0" rtlCol="0" anchor="t"/>
          <a:lstStyle/>
          <a:p>
            <a:pPr marL="0" indent="0">
              <a:lnSpc>
                <a:spcPts val="3800"/>
              </a:lnSpc>
              <a:buNone/>
            </a:pPr>
            <a:r>
              <a:rPr lang="en-US" sz="4000" b="1" dirty="0">
                <a:solidFill>
                  <a:srgbClr val="7068F4"/>
                </a:solidFill>
                <a:latin typeface="Barlow Bold" pitchFamily="34" charset="0"/>
                <a:ea typeface="Barlow Bold" pitchFamily="34" charset="-122"/>
                <a:cs typeface="Barlow Bold" pitchFamily="34" charset="-120"/>
              </a:rPr>
              <a:t>NLP Applications: Information Extraction</a:t>
            </a:r>
            <a:endParaRPr lang="en-US" sz="4000" dirty="0"/>
          </a:p>
        </p:txBody>
      </p:sp>
      <p:sp>
        <p:nvSpPr>
          <p:cNvPr id="4" name="Text 1"/>
          <p:cNvSpPr/>
          <p:nvPr/>
        </p:nvSpPr>
        <p:spPr>
          <a:xfrm>
            <a:off x="1195754" y="1476613"/>
            <a:ext cx="12576517" cy="709017"/>
          </a:xfrm>
          <a:prstGeom prst="rect">
            <a:avLst/>
          </a:prstGeom>
          <a:noFill/>
          <a:ln/>
        </p:spPr>
        <p:txBody>
          <a:bodyPr wrap="squar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Information Extraction (IE) is a critical NLP application that aims to automatically extract structured information from unstructured or semi-structured text. This technology is essential for transforming the vast amounts of textual data available into actionable insights and knowledge.</a:t>
            </a:r>
            <a:endParaRPr lang="en-US" dirty="0"/>
          </a:p>
        </p:txBody>
      </p:sp>
      <p:sp>
        <p:nvSpPr>
          <p:cNvPr id="5" name="Text 2"/>
          <p:cNvSpPr/>
          <p:nvPr/>
        </p:nvSpPr>
        <p:spPr>
          <a:xfrm>
            <a:off x="1195754" y="2351842"/>
            <a:ext cx="13040751" cy="1418034"/>
          </a:xfrm>
          <a:prstGeom prst="rect">
            <a:avLst/>
          </a:prstGeom>
          <a:noFill/>
          <a:ln/>
        </p:spPr>
        <p:txBody>
          <a:bodyPr wrap="squar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IE systems employ various NLP techniques to identify and extract specific types of information, such as named entities (e.g., people, organizations, locations), relationships between entities, and events. Advanced IE systems can handle complex tasks like coreference resolution and temporal reasoning. The applications of IE are wide-ranging, from populating knowledge bases and supporting question-answering systems to automating data entry and enabling large-scale text analysis in fields like healthcare, finance, and scientific research.</a:t>
            </a:r>
            <a:endParaRPr lang="en-US" dirty="0"/>
          </a:p>
        </p:txBody>
      </p:sp>
      <p:sp>
        <p:nvSpPr>
          <p:cNvPr id="6" name="Text 3"/>
          <p:cNvSpPr/>
          <p:nvPr/>
        </p:nvSpPr>
        <p:spPr>
          <a:xfrm>
            <a:off x="1656691" y="4114800"/>
            <a:ext cx="2240875" cy="243007"/>
          </a:xfrm>
          <a:prstGeom prst="rect">
            <a:avLst/>
          </a:prstGeom>
          <a:noFill/>
          <a:ln/>
        </p:spPr>
        <p:txBody>
          <a:bodyPr wrap="none" lIns="0" tIns="0" rIns="0" bIns="0" rtlCol="0" anchor="t"/>
          <a:lstStyle/>
          <a:p>
            <a:pPr marL="0" indent="0">
              <a:lnSpc>
                <a:spcPts val="1900"/>
              </a:lnSpc>
              <a:buNone/>
            </a:pPr>
            <a:r>
              <a:rPr lang="en-US" sz="2400" b="1" dirty="0">
                <a:solidFill>
                  <a:srgbClr val="7068F4"/>
                </a:solidFill>
                <a:latin typeface="Barlow Bold" pitchFamily="34" charset="0"/>
                <a:ea typeface="Barlow Bold" pitchFamily="34" charset="-122"/>
                <a:cs typeface="Barlow Bold" pitchFamily="34" charset="-120"/>
              </a:rPr>
              <a:t>Named Entity Recognition</a:t>
            </a:r>
            <a:endParaRPr lang="en-US" sz="2400" dirty="0"/>
          </a:p>
        </p:txBody>
      </p:sp>
      <p:sp>
        <p:nvSpPr>
          <p:cNvPr id="7" name="Text 4"/>
          <p:cNvSpPr/>
          <p:nvPr/>
        </p:nvSpPr>
        <p:spPr>
          <a:xfrm>
            <a:off x="1656691" y="4400277"/>
            <a:ext cx="8109585" cy="236339"/>
          </a:xfrm>
          <a:prstGeom prst="rect">
            <a:avLst/>
          </a:prstGeom>
          <a:noFill/>
          <a:ln/>
        </p:spPr>
        <p:txBody>
          <a:bodyPr wrap="non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Identifying and classifying named entities in text</a:t>
            </a:r>
            <a:endParaRPr lang="en-US" dirty="0"/>
          </a:p>
        </p:txBody>
      </p:sp>
      <p:sp>
        <p:nvSpPr>
          <p:cNvPr id="8" name="Text 5"/>
          <p:cNvSpPr/>
          <p:nvPr/>
        </p:nvSpPr>
        <p:spPr>
          <a:xfrm>
            <a:off x="1656691" y="4922698"/>
            <a:ext cx="2023705" cy="243007"/>
          </a:xfrm>
          <a:prstGeom prst="rect">
            <a:avLst/>
          </a:prstGeom>
          <a:noFill/>
          <a:ln/>
        </p:spPr>
        <p:txBody>
          <a:bodyPr wrap="none" lIns="0" tIns="0" rIns="0" bIns="0" rtlCol="0" anchor="t"/>
          <a:lstStyle/>
          <a:p>
            <a:pPr marL="0" indent="0">
              <a:lnSpc>
                <a:spcPts val="1900"/>
              </a:lnSpc>
              <a:buNone/>
            </a:pPr>
            <a:r>
              <a:rPr lang="en-US" sz="2400" b="1" dirty="0">
                <a:solidFill>
                  <a:srgbClr val="7068F4"/>
                </a:solidFill>
                <a:latin typeface="Barlow Bold" pitchFamily="34" charset="0"/>
                <a:ea typeface="Barlow Bold" pitchFamily="34" charset="-122"/>
                <a:cs typeface="Barlow Bold" pitchFamily="34" charset="-120"/>
              </a:rPr>
              <a:t>Relationship Extraction</a:t>
            </a:r>
            <a:endParaRPr lang="en-US" sz="2400" dirty="0"/>
          </a:p>
        </p:txBody>
      </p:sp>
      <p:sp>
        <p:nvSpPr>
          <p:cNvPr id="9" name="Text 6"/>
          <p:cNvSpPr/>
          <p:nvPr/>
        </p:nvSpPr>
        <p:spPr>
          <a:xfrm>
            <a:off x="1656691" y="5208175"/>
            <a:ext cx="8109585" cy="236339"/>
          </a:xfrm>
          <a:prstGeom prst="rect">
            <a:avLst/>
          </a:prstGeom>
          <a:noFill/>
          <a:ln/>
        </p:spPr>
        <p:txBody>
          <a:bodyPr wrap="non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Detecting and categorizing relationships between entities</a:t>
            </a:r>
            <a:endParaRPr lang="en-US" dirty="0"/>
          </a:p>
        </p:txBody>
      </p:sp>
      <p:sp>
        <p:nvSpPr>
          <p:cNvPr id="10" name="Text 7"/>
          <p:cNvSpPr/>
          <p:nvPr/>
        </p:nvSpPr>
        <p:spPr>
          <a:xfrm>
            <a:off x="1656691" y="5737264"/>
            <a:ext cx="1944648" cy="243007"/>
          </a:xfrm>
          <a:prstGeom prst="rect">
            <a:avLst/>
          </a:prstGeom>
          <a:noFill/>
          <a:ln/>
        </p:spPr>
        <p:txBody>
          <a:bodyPr wrap="none" lIns="0" tIns="0" rIns="0" bIns="0" rtlCol="0" anchor="t"/>
          <a:lstStyle/>
          <a:p>
            <a:pPr marL="0" indent="0">
              <a:lnSpc>
                <a:spcPts val="1900"/>
              </a:lnSpc>
              <a:buNone/>
            </a:pPr>
            <a:r>
              <a:rPr lang="en-US" sz="2400" b="1" dirty="0">
                <a:solidFill>
                  <a:srgbClr val="7068F4"/>
                </a:solidFill>
                <a:latin typeface="Barlow Bold" pitchFamily="34" charset="0"/>
                <a:ea typeface="Barlow Bold" pitchFamily="34" charset="-122"/>
                <a:cs typeface="Barlow Bold" pitchFamily="34" charset="-120"/>
              </a:rPr>
              <a:t>Event Extraction</a:t>
            </a:r>
            <a:endParaRPr lang="en-US" sz="2400" dirty="0"/>
          </a:p>
        </p:txBody>
      </p:sp>
      <p:sp>
        <p:nvSpPr>
          <p:cNvPr id="11" name="Text 8"/>
          <p:cNvSpPr/>
          <p:nvPr/>
        </p:nvSpPr>
        <p:spPr>
          <a:xfrm>
            <a:off x="1656691" y="6022741"/>
            <a:ext cx="8109585" cy="236339"/>
          </a:xfrm>
          <a:prstGeom prst="rect">
            <a:avLst/>
          </a:prstGeom>
          <a:noFill/>
          <a:ln/>
        </p:spPr>
        <p:txBody>
          <a:bodyPr wrap="non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Identifying and characterizing events mentioned in text</a:t>
            </a:r>
            <a:endParaRPr lang="en-US" dirty="0"/>
          </a:p>
        </p:txBody>
      </p:sp>
      <p:sp>
        <p:nvSpPr>
          <p:cNvPr id="12" name="Text 9"/>
          <p:cNvSpPr/>
          <p:nvPr/>
        </p:nvSpPr>
        <p:spPr>
          <a:xfrm>
            <a:off x="1656691" y="6516703"/>
            <a:ext cx="1944648" cy="243007"/>
          </a:xfrm>
          <a:prstGeom prst="rect">
            <a:avLst/>
          </a:prstGeom>
          <a:noFill/>
          <a:ln/>
        </p:spPr>
        <p:txBody>
          <a:bodyPr wrap="none" lIns="0" tIns="0" rIns="0" bIns="0" rtlCol="0" anchor="t"/>
          <a:lstStyle/>
          <a:p>
            <a:pPr marL="0" indent="0">
              <a:lnSpc>
                <a:spcPts val="1900"/>
              </a:lnSpc>
              <a:buNone/>
            </a:pPr>
            <a:r>
              <a:rPr lang="en-US" sz="2400" b="1" dirty="0">
                <a:solidFill>
                  <a:srgbClr val="7068F4"/>
                </a:solidFill>
                <a:latin typeface="Barlow Bold" pitchFamily="34" charset="0"/>
                <a:ea typeface="Barlow Bold" pitchFamily="34" charset="-122"/>
                <a:cs typeface="Barlow Bold" pitchFamily="34" charset="-120"/>
              </a:rPr>
              <a:t>Fact Extraction</a:t>
            </a:r>
            <a:endParaRPr lang="en-US" sz="2400" dirty="0"/>
          </a:p>
        </p:txBody>
      </p:sp>
      <p:sp>
        <p:nvSpPr>
          <p:cNvPr id="13" name="Text 10"/>
          <p:cNvSpPr/>
          <p:nvPr/>
        </p:nvSpPr>
        <p:spPr>
          <a:xfrm>
            <a:off x="1656691" y="6802180"/>
            <a:ext cx="8109585" cy="236339"/>
          </a:xfrm>
          <a:prstGeom prst="rect">
            <a:avLst/>
          </a:prstGeom>
          <a:noFill/>
          <a:ln/>
        </p:spPr>
        <p:txBody>
          <a:bodyPr wrap="non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Extracting structured facts from unstructured text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8340"/>
          <a:stretch/>
        </p:blipFill>
        <p:spPr>
          <a:xfrm>
            <a:off x="10269398" y="2887867"/>
            <a:ext cx="4361001" cy="5341851"/>
          </a:xfrm>
          <a:prstGeom prst="rect">
            <a:avLst/>
          </a:prstGeom>
        </p:spPr>
      </p:pic>
      <p:sp>
        <p:nvSpPr>
          <p:cNvPr id="3" name="Text 0"/>
          <p:cNvSpPr/>
          <p:nvPr/>
        </p:nvSpPr>
        <p:spPr>
          <a:xfrm>
            <a:off x="530781" y="532418"/>
            <a:ext cx="5508069" cy="688419"/>
          </a:xfrm>
          <a:prstGeom prst="rect">
            <a:avLst/>
          </a:prstGeom>
          <a:noFill/>
          <a:ln/>
        </p:spPr>
        <p:txBody>
          <a:bodyPr wrap="none" lIns="0" tIns="0" rIns="0" bIns="0" rtlCol="0" anchor="t"/>
          <a:lstStyle/>
          <a:p>
            <a:pPr marL="0" indent="0">
              <a:lnSpc>
                <a:spcPts val="5400"/>
              </a:lnSpc>
              <a:buNone/>
            </a:pPr>
            <a:r>
              <a:rPr lang="en-US" sz="4000" b="1" dirty="0">
                <a:solidFill>
                  <a:srgbClr val="7068F4"/>
                </a:solidFill>
                <a:latin typeface="Barlow Bold" pitchFamily="34" charset="0"/>
                <a:ea typeface="Barlow Bold" pitchFamily="34" charset="-122"/>
                <a:cs typeface="Barlow Bold" pitchFamily="34" charset="-120"/>
              </a:rPr>
              <a:t>Challenges in NLP</a:t>
            </a:r>
            <a:endParaRPr lang="en-US" sz="4000" dirty="0"/>
          </a:p>
        </p:txBody>
      </p:sp>
      <p:sp>
        <p:nvSpPr>
          <p:cNvPr id="4" name="Text 1"/>
          <p:cNvSpPr/>
          <p:nvPr/>
        </p:nvSpPr>
        <p:spPr>
          <a:xfrm>
            <a:off x="1023579" y="1332905"/>
            <a:ext cx="12720556" cy="1213247"/>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Despite significant advancements, NLP faces several challenges that continue to push the boundaries of research and development. One of the primary challenges is ambiguity in language, where words or phrases can have multiple meanings depending on context. Resolving this ambiguity requires sophisticated contextual understanding and common-sense reasoning, which current systems still struggle with in complex scenarios.</a:t>
            </a:r>
            <a:endParaRPr lang="en-US" dirty="0"/>
          </a:p>
        </p:txBody>
      </p:sp>
      <p:sp>
        <p:nvSpPr>
          <p:cNvPr id="5" name="Text 2"/>
          <p:cNvSpPr/>
          <p:nvPr/>
        </p:nvSpPr>
        <p:spPr>
          <a:xfrm>
            <a:off x="1023579" y="2652109"/>
            <a:ext cx="9006686" cy="1455896"/>
          </a:xfrm>
          <a:prstGeom prst="rect">
            <a:avLst/>
          </a:prstGeom>
          <a:noFill/>
          <a:ln/>
        </p:spPr>
        <p:txBody>
          <a:bodyPr wrap="squar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Another significant challenge is handling low-resource languages, where limited data makes it difficult to train robust models. Additionally, NLP systems often struggle with understanding sarcasm, irony, and other nuanced forms of communication that rely heavily on cultural context and shared knowledge. Ethical concerns, such as bias in language models and privacy issues in processing personal communications, also present ongoing challenges that require careful consideration and innovative solutions.</a:t>
            </a:r>
            <a:endParaRPr lang="en-US" dirty="0"/>
          </a:p>
        </p:txBody>
      </p:sp>
      <p:sp>
        <p:nvSpPr>
          <p:cNvPr id="6" name="Shape 3"/>
          <p:cNvSpPr/>
          <p:nvPr/>
        </p:nvSpPr>
        <p:spPr>
          <a:xfrm>
            <a:off x="924676" y="4328428"/>
            <a:ext cx="341233" cy="341233"/>
          </a:xfrm>
          <a:prstGeom prst="roundRect">
            <a:avLst>
              <a:gd name="adj" fmla="val 40003"/>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7" name="Text 4"/>
          <p:cNvSpPr/>
          <p:nvPr/>
        </p:nvSpPr>
        <p:spPr>
          <a:xfrm>
            <a:off x="1052906" y="4576698"/>
            <a:ext cx="84773" cy="23943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1</a:t>
            </a:r>
            <a:endParaRPr lang="en-US" sz="1850" dirty="0"/>
          </a:p>
        </p:txBody>
      </p:sp>
      <p:sp>
        <p:nvSpPr>
          <p:cNvPr id="8" name="Text 5"/>
          <p:cNvSpPr/>
          <p:nvPr/>
        </p:nvSpPr>
        <p:spPr>
          <a:xfrm>
            <a:off x="1417475" y="4595770"/>
            <a:ext cx="1995607" cy="249436"/>
          </a:xfrm>
          <a:prstGeom prst="rect">
            <a:avLst/>
          </a:prstGeom>
          <a:noFill/>
          <a:ln/>
        </p:spPr>
        <p:txBody>
          <a:bodyPr wrap="none" lIns="0" tIns="0" rIns="0" bIns="0" rtlCol="0" anchor="t"/>
          <a:lstStyle/>
          <a:p>
            <a:pPr marL="0" indent="0">
              <a:lnSpc>
                <a:spcPts val="1950"/>
              </a:lnSpc>
              <a:buNone/>
            </a:pPr>
            <a:r>
              <a:rPr lang="en-US" sz="2400" b="1" dirty="0">
                <a:solidFill>
                  <a:srgbClr val="272525"/>
                </a:solidFill>
                <a:latin typeface="Barlow Bold" pitchFamily="34" charset="0"/>
                <a:ea typeface="Barlow Bold" pitchFamily="34" charset="-122"/>
                <a:cs typeface="Barlow Bold" pitchFamily="34" charset="-120"/>
              </a:rPr>
              <a:t>Language Ambiguity</a:t>
            </a:r>
            <a:endParaRPr lang="en-US" sz="2400" dirty="0"/>
          </a:p>
        </p:txBody>
      </p:sp>
      <p:sp>
        <p:nvSpPr>
          <p:cNvPr id="9" name="Text 6"/>
          <p:cNvSpPr/>
          <p:nvPr/>
        </p:nvSpPr>
        <p:spPr>
          <a:xfrm>
            <a:off x="1417475" y="4936169"/>
            <a:ext cx="7589639" cy="242649"/>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Resolving multiple interpretations of words and phrases based on context</a:t>
            </a:r>
            <a:endParaRPr lang="en-US" dirty="0"/>
          </a:p>
        </p:txBody>
      </p:sp>
      <p:sp>
        <p:nvSpPr>
          <p:cNvPr id="10" name="Shape 7"/>
          <p:cNvSpPr/>
          <p:nvPr/>
        </p:nvSpPr>
        <p:spPr>
          <a:xfrm>
            <a:off x="924676" y="5135613"/>
            <a:ext cx="341233" cy="341233"/>
          </a:xfrm>
          <a:prstGeom prst="roundRect">
            <a:avLst>
              <a:gd name="adj" fmla="val 40003"/>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11" name="Text 8"/>
          <p:cNvSpPr/>
          <p:nvPr/>
        </p:nvSpPr>
        <p:spPr>
          <a:xfrm>
            <a:off x="1028260" y="5369031"/>
            <a:ext cx="134064" cy="23943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2</a:t>
            </a:r>
            <a:endParaRPr lang="en-US" sz="1850" dirty="0"/>
          </a:p>
        </p:txBody>
      </p:sp>
      <p:sp>
        <p:nvSpPr>
          <p:cNvPr id="12" name="Text 9"/>
          <p:cNvSpPr/>
          <p:nvPr/>
        </p:nvSpPr>
        <p:spPr>
          <a:xfrm>
            <a:off x="1417475" y="5374464"/>
            <a:ext cx="2300883" cy="249436"/>
          </a:xfrm>
          <a:prstGeom prst="rect">
            <a:avLst/>
          </a:prstGeom>
          <a:noFill/>
          <a:ln/>
        </p:spPr>
        <p:txBody>
          <a:bodyPr wrap="none" lIns="0" tIns="0" rIns="0" bIns="0" rtlCol="0" anchor="t"/>
          <a:lstStyle/>
          <a:p>
            <a:pPr marL="0" indent="0">
              <a:lnSpc>
                <a:spcPts val="1950"/>
              </a:lnSpc>
              <a:buNone/>
            </a:pPr>
            <a:r>
              <a:rPr lang="en-US" sz="2400" b="1" dirty="0">
                <a:solidFill>
                  <a:srgbClr val="272525"/>
                </a:solidFill>
                <a:latin typeface="Barlow Bold" pitchFamily="34" charset="0"/>
                <a:ea typeface="Barlow Bold" pitchFamily="34" charset="-122"/>
                <a:cs typeface="Barlow Bold" pitchFamily="34" charset="-120"/>
              </a:rPr>
              <a:t>Low-Resource Languages</a:t>
            </a:r>
            <a:endParaRPr lang="en-US" sz="2400" dirty="0"/>
          </a:p>
        </p:txBody>
      </p:sp>
      <p:sp>
        <p:nvSpPr>
          <p:cNvPr id="13" name="Text 10"/>
          <p:cNvSpPr/>
          <p:nvPr/>
        </p:nvSpPr>
        <p:spPr>
          <a:xfrm>
            <a:off x="1417475" y="5714863"/>
            <a:ext cx="7589639" cy="242649"/>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Developing effective NLP models for languages with limited available data</a:t>
            </a:r>
            <a:endParaRPr lang="en-US" dirty="0"/>
          </a:p>
        </p:txBody>
      </p:sp>
      <p:sp>
        <p:nvSpPr>
          <p:cNvPr id="14" name="Shape 11"/>
          <p:cNvSpPr/>
          <p:nvPr/>
        </p:nvSpPr>
        <p:spPr>
          <a:xfrm>
            <a:off x="924676" y="6040845"/>
            <a:ext cx="341233" cy="341233"/>
          </a:xfrm>
          <a:prstGeom prst="roundRect">
            <a:avLst>
              <a:gd name="adj" fmla="val 40003"/>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15" name="Text 12"/>
          <p:cNvSpPr/>
          <p:nvPr/>
        </p:nvSpPr>
        <p:spPr>
          <a:xfrm>
            <a:off x="1030641" y="6119392"/>
            <a:ext cx="129302" cy="23943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3</a:t>
            </a:r>
            <a:endParaRPr lang="en-US" sz="1850" dirty="0"/>
          </a:p>
        </p:txBody>
      </p:sp>
      <p:sp>
        <p:nvSpPr>
          <p:cNvPr id="16" name="Text 13"/>
          <p:cNvSpPr/>
          <p:nvPr/>
        </p:nvSpPr>
        <p:spPr>
          <a:xfrm>
            <a:off x="1417475" y="6138892"/>
            <a:ext cx="2310408" cy="249436"/>
          </a:xfrm>
          <a:prstGeom prst="rect">
            <a:avLst/>
          </a:prstGeom>
          <a:noFill/>
          <a:ln/>
        </p:spPr>
        <p:txBody>
          <a:bodyPr wrap="none" lIns="0" tIns="0" rIns="0" bIns="0" rtlCol="0" anchor="t"/>
          <a:lstStyle/>
          <a:p>
            <a:pPr marL="0" indent="0">
              <a:lnSpc>
                <a:spcPts val="1950"/>
              </a:lnSpc>
              <a:buNone/>
            </a:pPr>
            <a:r>
              <a:rPr lang="en-US" sz="2400" b="1" dirty="0">
                <a:solidFill>
                  <a:srgbClr val="272525"/>
                </a:solidFill>
                <a:latin typeface="Barlow Bold" pitchFamily="34" charset="0"/>
                <a:ea typeface="Barlow Bold" pitchFamily="34" charset="-122"/>
                <a:cs typeface="Barlow Bold" pitchFamily="34" charset="-120"/>
              </a:rPr>
              <a:t>Contextual Understanding</a:t>
            </a:r>
            <a:endParaRPr lang="en-US" sz="2400" dirty="0"/>
          </a:p>
        </p:txBody>
      </p:sp>
      <p:sp>
        <p:nvSpPr>
          <p:cNvPr id="17" name="Text 14"/>
          <p:cNvSpPr/>
          <p:nvPr/>
        </p:nvSpPr>
        <p:spPr>
          <a:xfrm>
            <a:off x="1417475" y="6479292"/>
            <a:ext cx="7589639" cy="242649"/>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Grasping nuanced meanings that depend on broader context or cultural </a:t>
            </a:r>
          </a:p>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knowledge</a:t>
            </a:r>
            <a:endParaRPr lang="en-US" dirty="0"/>
          </a:p>
        </p:txBody>
      </p:sp>
      <p:sp>
        <p:nvSpPr>
          <p:cNvPr id="18" name="Shape 15"/>
          <p:cNvSpPr/>
          <p:nvPr/>
        </p:nvSpPr>
        <p:spPr>
          <a:xfrm>
            <a:off x="924676" y="6946077"/>
            <a:ext cx="341233" cy="341233"/>
          </a:xfrm>
          <a:prstGeom prst="roundRect">
            <a:avLst>
              <a:gd name="adj" fmla="val 40003"/>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19" name="Text 16"/>
          <p:cNvSpPr/>
          <p:nvPr/>
        </p:nvSpPr>
        <p:spPr>
          <a:xfrm>
            <a:off x="1022783" y="7080565"/>
            <a:ext cx="144899" cy="23943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4</a:t>
            </a:r>
            <a:endParaRPr lang="en-US" sz="1850" dirty="0"/>
          </a:p>
        </p:txBody>
      </p:sp>
      <p:sp>
        <p:nvSpPr>
          <p:cNvPr id="20" name="Text 17"/>
          <p:cNvSpPr/>
          <p:nvPr/>
        </p:nvSpPr>
        <p:spPr>
          <a:xfrm>
            <a:off x="1417475" y="7114133"/>
            <a:ext cx="1995607" cy="249436"/>
          </a:xfrm>
          <a:prstGeom prst="rect">
            <a:avLst/>
          </a:prstGeom>
          <a:noFill/>
          <a:ln/>
        </p:spPr>
        <p:txBody>
          <a:bodyPr wrap="none" lIns="0" tIns="0" rIns="0" bIns="0" rtlCol="0" anchor="t"/>
          <a:lstStyle/>
          <a:p>
            <a:pPr marL="0" indent="0">
              <a:lnSpc>
                <a:spcPts val="1950"/>
              </a:lnSpc>
              <a:buNone/>
            </a:pPr>
            <a:r>
              <a:rPr lang="en-US" sz="2400" b="1" dirty="0">
                <a:solidFill>
                  <a:srgbClr val="272525"/>
                </a:solidFill>
                <a:latin typeface="Barlow Bold" pitchFamily="34" charset="0"/>
                <a:ea typeface="Barlow Bold" pitchFamily="34" charset="-122"/>
                <a:cs typeface="Barlow Bold" pitchFamily="34" charset="-120"/>
              </a:rPr>
              <a:t>Ethical Considerations</a:t>
            </a:r>
            <a:endParaRPr lang="en-US" sz="2400" dirty="0"/>
          </a:p>
        </p:txBody>
      </p:sp>
      <p:sp>
        <p:nvSpPr>
          <p:cNvPr id="21" name="Text 18"/>
          <p:cNvSpPr/>
          <p:nvPr/>
        </p:nvSpPr>
        <p:spPr>
          <a:xfrm>
            <a:off x="1417475" y="7454533"/>
            <a:ext cx="7589639" cy="242649"/>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Addressing bias, privacy concerns, and responsible use of NLP technologies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84738" y="478448"/>
            <a:ext cx="3779567" cy="523994"/>
          </a:xfrm>
          <a:prstGeom prst="rect">
            <a:avLst/>
          </a:prstGeom>
          <a:noFill/>
          <a:ln/>
        </p:spPr>
        <p:txBody>
          <a:bodyPr wrap="none" lIns="0" tIns="0" rIns="0" bIns="0" rtlCol="0" anchor="t"/>
          <a:lstStyle/>
          <a:p>
            <a:pPr marL="0" indent="0">
              <a:lnSpc>
                <a:spcPts val="4100"/>
              </a:lnSpc>
              <a:buNone/>
            </a:pPr>
            <a:r>
              <a:rPr lang="en-US" sz="4000" b="1" dirty="0">
                <a:solidFill>
                  <a:srgbClr val="7068F4"/>
                </a:solidFill>
                <a:latin typeface="Barlow Bold" pitchFamily="34" charset="0"/>
                <a:ea typeface="Barlow Bold" pitchFamily="34" charset="-122"/>
                <a:cs typeface="Barlow Bold" pitchFamily="34" charset="-120"/>
              </a:rPr>
              <a:t>The Future of NLP</a:t>
            </a:r>
            <a:endParaRPr lang="en-US" sz="4000" dirty="0"/>
          </a:p>
        </p:txBody>
      </p:sp>
      <p:sp>
        <p:nvSpPr>
          <p:cNvPr id="3" name="Text 1"/>
          <p:cNvSpPr/>
          <p:nvPr/>
        </p:nvSpPr>
        <p:spPr>
          <a:xfrm>
            <a:off x="984738" y="1097930"/>
            <a:ext cx="13102160" cy="764381"/>
          </a:xfrm>
          <a:prstGeom prst="rect">
            <a:avLst/>
          </a:prstGeom>
          <a:noFill/>
          <a:ln/>
        </p:spPr>
        <p:txBody>
          <a:bodyPr wrap="square" lIns="0" tIns="0" rIns="0" bIns="0" rtlCol="0" anchor="t"/>
          <a:lstStyle/>
          <a:p>
            <a:pPr marL="0" indent="0">
              <a:lnSpc>
                <a:spcPts val="2000"/>
              </a:lnSpc>
              <a:buNone/>
            </a:pPr>
            <a:r>
              <a:rPr lang="en-US" dirty="0">
                <a:solidFill>
                  <a:srgbClr val="272525"/>
                </a:solidFill>
                <a:latin typeface="Montserrat" pitchFamily="34" charset="0"/>
                <a:ea typeface="Montserrat" pitchFamily="34" charset="-122"/>
                <a:cs typeface="Montserrat" pitchFamily="34" charset="-120"/>
              </a:rPr>
              <a:t>The future of Natural Language Processing is brimming with exciting possibilities. As we look ahead, we can anticipate significant advancements in several key areas. One major trend is the development of more sophisticated multimodal NLP systems that can integrate language understanding with other forms of data, such as visual and audio inputs. This integration will enable more human-like understanding and interaction capabilities in AI systems.</a:t>
            </a:r>
            <a:endParaRPr lang="en-US" dirty="0"/>
          </a:p>
        </p:txBody>
      </p:sp>
      <p:sp>
        <p:nvSpPr>
          <p:cNvPr id="4" name="Text 2"/>
          <p:cNvSpPr/>
          <p:nvPr/>
        </p:nvSpPr>
        <p:spPr>
          <a:xfrm>
            <a:off x="984738" y="2492945"/>
            <a:ext cx="13102160" cy="1273969"/>
          </a:xfrm>
          <a:prstGeom prst="rect">
            <a:avLst/>
          </a:prstGeom>
          <a:noFill/>
          <a:ln/>
        </p:spPr>
        <p:txBody>
          <a:bodyPr wrap="square" lIns="0" tIns="0" rIns="0" bIns="0" rtlCol="0" anchor="t"/>
          <a:lstStyle/>
          <a:p>
            <a:pPr marL="0" indent="0">
              <a:lnSpc>
                <a:spcPts val="2000"/>
              </a:lnSpc>
              <a:buNone/>
            </a:pPr>
            <a:r>
              <a:rPr lang="en-US" dirty="0">
                <a:solidFill>
                  <a:srgbClr val="272525"/>
                </a:solidFill>
                <a:latin typeface="Montserrat" pitchFamily="34" charset="0"/>
                <a:ea typeface="Montserrat" pitchFamily="34" charset="-122"/>
                <a:cs typeface="Montserrat" pitchFamily="34" charset="-120"/>
              </a:rPr>
              <a:t>Another important direction is the focus on more efficient and environmentally friendly NLP models. As the size and computational requirements of state-of-the-art models continue to grow, there's an increasing emphasis on developing smaller, more efficient models that maintain high performance while reducing energy consumption and carbon footprint. Additionally, we can expect continued progress in multilingual and cross-lingual NLP, breaking down language barriers and enabling more inclusive global communication. As these technologies advance, they will likely transform various sectors, from healthcare and education to business and scientific research, opening up new possibilities for human-computer interaction and knowledge discovery.</a:t>
            </a:r>
            <a:endParaRPr lang="en-US" dirty="0"/>
          </a:p>
        </p:txBody>
      </p:sp>
      <p:pic>
        <p:nvPicPr>
          <p:cNvPr id="5" name="Image 0" descr="preencoded.png"/>
          <p:cNvPicPr>
            <a:picLocks noChangeAspect="1"/>
          </p:cNvPicPr>
          <p:nvPr/>
        </p:nvPicPr>
        <p:blipFill>
          <a:blip r:embed="rId3"/>
          <a:stretch>
            <a:fillRect/>
          </a:stretch>
        </p:blipFill>
        <p:spPr>
          <a:xfrm>
            <a:off x="984738" y="4503435"/>
            <a:ext cx="3074551" cy="1900157"/>
          </a:xfrm>
          <a:prstGeom prst="rect">
            <a:avLst/>
          </a:prstGeom>
        </p:spPr>
      </p:pic>
      <p:sp>
        <p:nvSpPr>
          <p:cNvPr id="6" name="Text 3"/>
          <p:cNvSpPr/>
          <p:nvPr/>
        </p:nvSpPr>
        <p:spPr>
          <a:xfrm>
            <a:off x="984738" y="6602666"/>
            <a:ext cx="2096333" cy="262057"/>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Multimodal NLP</a:t>
            </a:r>
            <a:endParaRPr lang="en-US" sz="2400" dirty="0"/>
          </a:p>
        </p:txBody>
      </p:sp>
      <p:sp>
        <p:nvSpPr>
          <p:cNvPr id="7" name="Text 4"/>
          <p:cNvSpPr/>
          <p:nvPr/>
        </p:nvSpPr>
        <p:spPr>
          <a:xfrm>
            <a:off x="984738" y="6960211"/>
            <a:ext cx="4171639" cy="509588"/>
          </a:xfrm>
          <a:prstGeom prst="rect">
            <a:avLst/>
          </a:prstGeom>
          <a:noFill/>
          <a:ln/>
        </p:spPr>
        <p:txBody>
          <a:bodyPr wrap="squar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Integrating language processing with visual and audio data for more comprehensive understanding</a:t>
            </a:r>
            <a:endParaRPr lang="en-US" dirty="0"/>
          </a:p>
        </p:txBody>
      </p:sp>
      <p:pic>
        <p:nvPicPr>
          <p:cNvPr id="8" name="Image 1" descr="preencoded.png"/>
          <p:cNvPicPr>
            <a:picLocks noChangeAspect="1"/>
          </p:cNvPicPr>
          <p:nvPr/>
        </p:nvPicPr>
        <p:blipFill>
          <a:blip r:embed="rId4"/>
          <a:stretch>
            <a:fillRect/>
          </a:stretch>
        </p:blipFill>
        <p:spPr>
          <a:xfrm>
            <a:off x="5492033" y="4503435"/>
            <a:ext cx="3074551" cy="1900157"/>
          </a:xfrm>
          <a:prstGeom prst="rect">
            <a:avLst/>
          </a:prstGeom>
        </p:spPr>
      </p:pic>
      <p:sp>
        <p:nvSpPr>
          <p:cNvPr id="9" name="Text 5"/>
          <p:cNvSpPr/>
          <p:nvPr/>
        </p:nvSpPr>
        <p:spPr>
          <a:xfrm>
            <a:off x="5492033" y="6602666"/>
            <a:ext cx="2096333" cy="262057"/>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Efficient NLP Models</a:t>
            </a:r>
            <a:endParaRPr lang="en-US" sz="2400" dirty="0"/>
          </a:p>
        </p:txBody>
      </p:sp>
      <p:sp>
        <p:nvSpPr>
          <p:cNvPr id="10" name="Text 6"/>
          <p:cNvSpPr/>
          <p:nvPr/>
        </p:nvSpPr>
        <p:spPr>
          <a:xfrm>
            <a:off x="5492033" y="6960211"/>
            <a:ext cx="4345781" cy="509588"/>
          </a:xfrm>
          <a:prstGeom prst="rect">
            <a:avLst/>
          </a:prstGeom>
          <a:noFill/>
          <a:ln/>
        </p:spPr>
        <p:txBody>
          <a:bodyPr wrap="squar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Developing smaller, more environmentally friendly models without sacrificing performance</a:t>
            </a:r>
            <a:endParaRPr lang="en-US" dirty="0"/>
          </a:p>
        </p:txBody>
      </p:sp>
      <p:pic>
        <p:nvPicPr>
          <p:cNvPr id="11" name="Image 2" descr="preencoded.png"/>
          <p:cNvPicPr>
            <a:picLocks noChangeAspect="1"/>
          </p:cNvPicPr>
          <p:nvPr/>
        </p:nvPicPr>
        <p:blipFill>
          <a:blip r:embed="rId5"/>
          <a:stretch>
            <a:fillRect/>
          </a:stretch>
        </p:blipFill>
        <p:spPr>
          <a:xfrm>
            <a:off x="9837814" y="4503435"/>
            <a:ext cx="3074551" cy="1900157"/>
          </a:xfrm>
          <a:prstGeom prst="rect">
            <a:avLst/>
          </a:prstGeom>
        </p:spPr>
      </p:pic>
      <p:sp>
        <p:nvSpPr>
          <p:cNvPr id="12" name="Text 7"/>
          <p:cNvSpPr/>
          <p:nvPr/>
        </p:nvSpPr>
        <p:spPr>
          <a:xfrm>
            <a:off x="9837814" y="6602666"/>
            <a:ext cx="2456021" cy="262057"/>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Advanced Multilingual NLP</a:t>
            </a:r>
            <a:endParaRPr lang="en-US" sz="2400" dirty="0"/>
          </a:p>
        </p:txBody>
      </p:sp>
      <p:sp>
        <p:nvSpPr>
          <p:cNvPr id="13" name="Text 8"/>
          <p:cNvSpPr/>
          <p:nvPr/>
        </p:nvSpPr>
        <p:spPr>
          <a:xfrm>
            <a:off x="9837814" y="6960211"/>
            <a:ext cx="4345781" cy="509588"/>
          </a:xfrm>
          <a:prstGeom prst="rect">
            <a:avLst/>
          </a:prstGeom>
          <a:noFill/>
          <a:ln/>
        </p:spPr>
        <p:txBody>
          <a:bodyPr wrap="squar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Breaking down language barriers with improved cross-lingual understanding and generation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8509"/>
          <a:stretch/>
        </p:blipFill>
        <p:spPr>
          <a:xfrm>
            <a:off x="9610842" y="0"/>
            <a:ext cx="5019558" cy="8229600"/>
          </a:xfrm>
          <a:prstGeom prst="rect">
            <a:avLst/>
          </a:prstGeom>
        </p:spPr>
      </p:pic>
      <p:sp>
        <p:nvSpPr>
          <p:cNvPr id="3" name="Text 0"/>
          <p:cNvSpPr/>
          <p:nvPr/>
        </p:nvSpPr>
        <p:spPr>
          <a:xfrm>
            <a:off x="556855" y="577216"/>
            <a:ext cx="4902994" cy="523399"/>
          </a:xfrm>
          <a:prstGeom prst="rect">
            <a:avLst/>
          </a:prstGeom>
          <a:noFill/>
          <a:ln/>
        </p:spPr>
        <p:txBody>
          <a:bodyPr wrap="none" lIns="0" tIns="0" rIns="0" bIns="0" rtlCol="0" anchor="t"/>
          <a:lstStyle/>
          <a:p>
            <a:pPr marL="0" indent="0">
              <a:lnSpc>
                <a:spcPts val="4100"/>
              </a:lnSpc>
              <a:buNone/>
            </a:pPr>
            <a:r>
              <a:rPr lang="en-US" sz="4000" b="1" dirty="0">
                <a:solidFill>
                  <a:srgbClr val="7068F4"/>
                </a:solidFill>
                <a:latin typeface="Barlow Bold" pitchFamily="34" charset="0"/>
                <a:ea typeface="Barlow Bold" pitchFamily="34" charset="-122"/>
                <a:cs typeface="Barlow Bold" pitchFamily="34" charset="-120"/>
              </a:rPr>
              <a:t>Core Areas of NLP: Syntax</a:t>
            </a:r>
            <a:endParaRPr lang="en-US" sz="4000" dirty="0"/>
          </a:p>
        </p:txBody>
      </p:sp>
      <p:sp>
        <p:nvSpPr>
          <p:cNvPr id="4" name="Text 1"/>
          <p:cNvSpPr/>
          <p:nvPr/>
        </p:nvSpPr>
        <p:spPr>
          <a:xfrm>
            <a:off x="556855" y="1201222"/>
            <a:ext cx="8528362" cy="1017746"/>
          </a:xfrm>
          <a:prstGeom prst="rect">
            <a:avLst/>
          </a:prstGeom>
          <a:noFill/>
          <a:ln/>
        </p:spPr>
        <p:txBody>
          <a:bodyPr wrap="square" lIns="0" tIns="0" rIns="0" bIns="0" rtlCol="0" anchor="t"/>
          <a:lstStyle/>
          <a:p>
            <a:pPr marL="0" indent="0">
              <a:lnSpc>
                <a:spcPts val="2000"/>
              </a:lnSpc>
              <a:buNone/>
            </a:pPr>
            <a:r>
              <a:rPr lang="en-US" dirty="0">
                <a:solidFill>
                  <a:srgbClr val="272525"/>
                </a:solidFill>
                <a:latin typeface="Montserrat" pitchFamily="34" charset="0"/>
                <a:ea typeface="Montserrat" pitchFamily="34" charset="-122"/>
                <a:cs typeface="Montserrat" pitchFamily="34" charset="-120"/>
              </a:rPr>
              <a:t>Syntax forms the backbone of language structure, and it's a crucial aspect of NLP. In this domain, computers analyze the grammatical structure of sentences, identifying subjects, predicates, and objects. This process, known as parsing, is fundamental to understanding how words relate to each other within a sentence.</a:t>
            </a:r>
            <a:endParaRPr lang="en-US" dirty="0"/>
          </a:p>
        </p:txBody>
      </p:sp>
      <p:sp>
        <p:nvSpPr>
          <p:cNvPr id="5" name="Text 2"/>
          <p:cNvSpPr/>
          <p:nvPr/>
        </p:nvSpPr>
        <p:spPr>
          <a:xfrm>
            <a:off x="556855" y="2635330"/>
            <a:ext cx="8528362" cy="1017746"/>
          </a:xfrm>
          <a:prstGeom prst="rect">
            <a:avLst/>
          </a:prstGeom>
          <a:noFill/>
          <a:ln/>
        </p:spPr>
        <p:txBody>
          <a:bodyPr wrap="square" lIns="0" tIns="0" rIns="0" bIns="0" rtlCol="0" anchor="t"/>
          <a:lstStyle/>
          <a:p>
            <a:pPr marL="0" indent="0">
              <a:lnSpc>
                <a:spcPts val="2000"/>
              </a:lnSpc>
              <a:buNone/>
            </a:pPr>
            <a:r>
              <a:rPr lang="en-US" dirty="0">
                <a:solidFill>
                  <a:srgbClr val="272525"/>
                </a:solidFill>
                <a:latin typeface="Montserrat" pitchFamily="34" charset="0"/>
                <a:ea typeface="Montserrat" pitchFamily="34" charset="-122"/>
                <a:cs typeface="Montserrat" pitchFamily="34" charset="-120"/>
              </a:rPr>
              <a:t>Part-of-speech tagging is another essential syntactic task, where each word in a sentence is labeled with its grammatical category (noun, verb, adjective, etc.). These syntactic analyses enable machines to break down complex language structures, paving the way for more advanced NLP tasks like machine translation and question-answering.</a:t>
            </a:r>
            <a:endParaRPr lang="en-US" dirty="0"/>
          </a:p>
        </p:txBody>
      </p:sp>
      <p:sp>
        <p:nvSpPr>
          <p:cNvPr id="6" name="Shape 3"/>
          <p:cNvSpPr/>
          <p:nvPr/>
        </p:nvSpPr>
        <p:spPr>
          <a:xfrm>
            <a:off x="761168" y="4244918"/>
            <a:ext cx="45719" cy="3545461"/>
          </a:xfrm>
          <a:prstGeom prst="roundRect">
            <a:avLst>
              <a:gd name="adj" fmla="val 626484"/>
            </a:avLst>
          </a:prstGeom>
          <a:solidFill>
            <a:srgbClr val="C1C3D0"/>
          </a:solidFill>
          <a:ln/>
        </p:spPr>
        <p:txBody>
          <a:bodyPr/>
          <a:lstStyle/>
          <a:p>
            <a:endParaRPr lang="en-US"/>
          </a:p>
        </p:txBody>
      </p:sp>
      <p:sp>
        <p:nvSpPr>
          <p:cNvPr id="7" name="Shape 4"/>
          <p:cNvSpPr/>
          <p:nvPr/>
        </p:nvSpPr>
        <p:spPr>
          <a:xfrm>
            <a:off x="936395" y="4358222"/>
            <a:ext cx="556855" cy="22860"/>
          </a:xfrm>
          <a:prstGeom prst="roundRect">
            <a:avLst>
              <a:gd name="adj" fmla="val 626484"/>
            </a:avLst>
          </a:prstGeom>
          <a:solidFill>
            <a:srgbClr val="C1C3D0"/>
          </a:solidFill>
          <a:ln/>
        </p:spPr>
        <p:txBody>
          <a:bodyPr/>
          <a:lstStyle/>
          <a:p>
            <a:endParaRPr lang="en-US"/>
          </a:p>
        </p:txBody>
      </p:sp>
      <p:sp>
        <p:nvSpPr>
          <p:cNvPr id="8" name="Shape 5"/>
          <p:cNvSpPr/>
          <p:nvPr/>
        </p:nvSpPr>
        <p:spPr>
          <a:xfrm>
            <a:off x="601234" y="4190701"/>
            <a:ext cx="358021" cy="358021"/>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9" name="Text 6"/>
          <p:cNvSpPr/>
          <p:nvPr/>
        </p:nvSpPr>
        <p:spPr>
          <a:xfrm>
            <a:off x="764050" y="4244918"/>
            <a:ext cx="88940" cy="251222"/>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1</a:t>
            </a:r>
            <a:endParaRPr lang="en-US" sz="1950" dirty="0"/>
          </a:p>
        </p:txBody>
      </p:sp>
      <p:sp>
        <p:nvSpPr>
          <p:cNvPr id="10" name="Text 7"/>
          <p:cNvSpPr/>
          <p:nvPr/>
        </p:nvSpPr>
        <p:spPr>
          <a:xfrm>
            <a:off x="1655354" y="4170817"/>
            <a:ext cx="2093714" cy="261699"/>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Tokenization</a:t>
            </a:r>
            <a:endParaRPr lang="en-US" sz="2400" dirty="0"/>
          </a:p>
        </p:txBody>
      </p:sp>
      <p:sp>
        <p:nvSpPr>
          <p:cNvPr id="11" name="Text 8"/>
          <p:cNvSpPr/>
          <p:nvPr/>
        </p:nvSpPr>
        <p:spPr>
          <a:xfrm>
            <a:off x="1655354" y="4463069"/>
            <a:ext cx="6916579" cy="254437"/>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Breaking text into individual words or subwords</a:t>
            </a:r>
            <a:endParaRPr lang="en-US" dirty="0"/>
          </a:p>
        </p:txBody>
      </p:sp>
      <p:sp>
        <p:nvSpPr>
          <p:cNvPr id="12" name="Shape 9"/>
          <p:cNvSpPr/>
          <p:nvPr/>
        </p:nvSpPr>
        <p:spPr>
          <a:xfrm>
            <a:off x="951607" y="5277992"/>
            <a:ext cx="556855" cy="22860"/>
          </a:xfrm>
          <a:prstGeom prst="roundRect">
            <a:avLst>
              <a:gd name="adj" fmla="val 626484"/>
            </a:avLst>
          </a:prstGeom>
          <a:solidFill>
            <a:srgbClr val="C1C3D0"/>
          </a:solidFill>
          <a:ln/>
        </p:spPr>
        <p:txBody>
          <a:bodyPr/>
          <a:lstStyle/>
          <a:p>
            <a:endParaRPr lang="en-US"/>
          </a:p>
        </p:txBody>
      </p:sp>
      <p:sp>
        <p:nvSpPr>
          <p:cNvPr id="13" name="Shape 10"/>
          <p:cNvSpPr/>
          <p:nvPr/>
        </p:nvSpPr>
        <p:spPr>
          <a:xfrm>
            <a:off x="616446" y="5110471"/>
            <a:ext cx="358021" cy="358021"/>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4" name="Text 11"/>
          <p:cNvSpPr/>
          <p:nvPr/>
        </p:nvSpPr>
        <p:spPr>
          <a:xfrm>
            <a:off x="725031" y="5163811"/>
            <a:ext cx="140732" cy="251222"/>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2</a:t>
            </a:r>
            <a:endParaRPr lang="en-US" sz="1950" dirty="0"/>
          </a:p>
        </p:txBody>
      </p:sp>
      <p:sp>
        <p:nvSpPr>
          <p:cNvPr id="15" name="Text 12"/>
          <p:cNvSpPr/>
          <p:nvPr/>
        </p:nvSpPr>
        <p:spPr>
          <a:xfrm>
            <a:off x="1670566" y="5090588"/>
            <a:ext cx="2235518" cy="261699"/>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Part-of-Speech Tagging</a:t>
            </a:r>
            <a:endParaRPr lang="en-US" sz="2400" dirty="0"/>
          </a:p>
        </p:txBody>
      </p:sp>
      <p:sp>
        <p:nvSpPr>
          <p:cNvPr id="16" name="Text 13"/>
          <p:cNvSpPr/>
          <p:nvPr/>
        </p:nvSpPr>
        <p:spPr>
          <a:xfrm>
            <a:off x="1670566" y="5440396"/>
            <a:ext cx="6916579" cy="261698"/>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Assigning grammatical categories to words</a:t>
            </a:r>
            <a:endParaRPr lang="en-US" dirty="0"/>
          </a:p>
        </p:txBody>
      </p:sp>
      <p:sp>
        <p:nvSpPr>
          <p:cNvPr id="17" name="Shape 14"/>
          <p:cNvSpPr/>
          <p:nvPr/>
        </p:nvSpPr>
        <p:spPr>
          <a:xfrm>
            <a:off x="936396" y="6209166"/>
            <a:ext cx="556855" cy="22860"/>
          </a:xfrm>
          <a:prstGeom prst="roundRect">
            <a:avLst>
              <a:gd name="adj" fmla="val 626484"/>
            </a:avLst>
          </a:prstGeom>
          <a:solidFill>
            <a:srgbClr val="C1C3D0"/>
          </a:solidFill>
          <a:ln/>
        </p:spPr>
        <p:txBody>
          <a:bodyPr/>
          <a:lstStyle/>
          <a:p>
            <a:endParaRPr lang="en-US"/>
          </a:p>
        </p:txBody>
      </p:sp>
      <p:sp>
        <p:nvSpPr>
          <p:cNvPr id="18" name="Shape 15"/>
          <p:cNvSpPr/>
          <p:nvPr/>
        </p:nvSpPr>
        <p:spPr>
          <a:xfrm>
            <a:off x="601235" y="6041645"/>
            <a:ext cx="358021" cy="358021"/>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9" name="Text 16"/>
          <p:cNvSpPr/>
          <p:nvPr/>
        </p:nvSpPr>
        <p:spPr>
          <a:xfrm>
            <a:off x="712320" y="6094985"/>
            <a:ext cx="135731" cy="251222"/>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3</a:t>
            </a:r>
            <a:endParaRPr lang="en-US" sz="1950" dirty="0"/>
          </a:p>
        </p:txBody>
      </p:sp>
      <p:sp>
        <p:nvSpPr>
          <p:cNvPr id="20" name="Text 17"/>
          <p:cNvSpPr/>
          <p:nvPr/>
        </p:nvSpPr>
        <p:spPr>
          <a:xfrm>
            <a:off x="1655355" y="6021761"/>
            <a:ext cx="2093714" cy="261699"/>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Parsing</a:t>
            </a:r>
            <a:endParaRPr lang="en-US" sz="2400" dirty="0"/>
          </a:p>
        </p:txBody>
      </p:sp>
      <p:sp>
        <p:nvSpPr>
          <p:cNvPr id="21" name="Text 18"/>
          <p:cNvSpPr/>
          <p:nvPr/>
        </p:nvSpPr>
        <p:spPr>
          <a:xfrm>
            <a:off x="1655355" y="6378830"/>
            <a:ext cx="6916579" cy="254437"/>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Analyzing the grammatical structure of sentences</a:t>
            </a:r>
            <a:endParaRPr lang="en-US" dirty="0"/>
          </a:p>
        </p:txBody>
      </p:sp>
      <p:sp>
        <p:nvSpPr>
          <p:cNvPr id="22" name="Shape 19"/>
          <p:cNvSpPr/>
          <p:nvPr/>
        </p:nvSpPr>
        <p:spPr>
          <a:xfrm>
            <a:off x="951607" y="7207210"/>
            <a:ext cx="556855" cy="22860"/>
          </a:xfrm>
          <a:prstGeom prst="roundRect">
            <a:avLst>
              <a:gd name="adj" fmla="val 626484"/>
            </a:avLst>
          </a:prstGeom>
          <a:solidFill>
            <a:srgbClr val="C1C3D0"/>
          </a:solidFill>
          <a:ln/>
        </p:spPr>
        <p:txBody>
          <a:bodyPr/>
          <a:lstStyle/>
          <a:p>
            <a:endParaRPr lang="en-US"/>
          </a:p>
        </p:txBody>
      </p:sp>
      <p:sp>
        <p:nvSpPr>
          <p:cNvPr id="23" name="Shape 20"/>
          <p:cNvSpPr/>
          <p:nvPr/>
        </p:nvSpPr>
        <p:spPr>
          <a:xfrm>
            <a:off x="616446" y="7039689"/>
            <a:ext cx="358021" cy="358021"/>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24" name="Text 21"/>
          <p:cNvSpPr/>
          <p:nvPr/>
        </p:nvSpPr>
        <p:spPr>
          <a:xfrm>
            <a:off x="719435" y="7093029"/>
            <a:ext cx="152043" cy="251222"/>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4</a:t>
            </a:r>
            <a:endParaRPr lang="en-US" sz="1950" dirty="0"/>
          </a:p>
        </p:txBody>
      </p:sp>
      <p:sp>
        <p:nvSpPr>
          <p:cNvPr id="25" name="Text 22"/>
          <p:cNvSpPr/>
          <p:nvPr/>
        </p:nvSpPr>
        <p:spPr>
          <a:xfrm>
            <a:off x="1670566" y="7019806"/>
            <a:ext cx="2093714" cy="261699"/>
          </a:xfrm>
          <a:prstGeom prst="rect">
            <a:avLst/>
          </a:prstGeom>
          <a:noFill/>
          <a:ln/>
        </p:spPr>
        <p:txBody>
          <a:bodyPr wrap="none" lIns="0" tIns="0" rIns="0" bIns="0" rtlCol="0" anchor="t"/>
          <a:lstStyle/>
          <a:p>
            <a:pPr marL="0" indent="0" algn="l">
              <a:lnSpc>
                <a:spcPts val="2050"/>
              </a:lnSpc>
              <a:buNone/>
            </a:pPr>
            <a:r>
              <a:rPr lang="en-US" sz="2400" b="1" dirty="0">
                <a:solidFill>
                  <a:srgbClr val="272525"/>
                </a:solidFill>
                <a:latin typeface="Barlow Bold" pitchFamily="34" charset="0"/>
                <a:ea typeface="Barlow Bold" pitchFamily="34" charset="-122"/>
                <a:cs typeface="Barlow Bold" pitchFamily="34" charset="-120"/>
              </a:rPr>
              <a:t>Dependency Parsing</a:t>
            </a:r>
            <a:endParaRPr lang="en-US" sz="2400" dirty="0"/>
          </a:p>
        </p:txBody>
      </p:sp>
      <p:sp>
        <p:nvSpPr>
          <p:cNvPr id="26" name="Text 23"/>
          <p:cNvSpPr/>
          <p:nvPr/>
        </p:nvSpPr>
        <p:spPr>
          <a:xfrm>
            <a:off x="1670566" y="7376874"/>
            <a:ext cx="6916579" cy="254437"/>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Montserrat" pitchFamily="34" charset="0"/>
                <a:ea typeface="Montserrat" pitchFamily="34" charset="-122"/>
                <a:cs typeface="Montserrat" pitchFamily="34" charset="-120"/>
              </a:rPr>
              <a:t>Identifying relationships between words in a sentence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9195" y="496659"/>
            <a:ext cx="5858232" cy="548878"/>
          </a:xfrm>
          <a:prstGeom prst="rect">
            <a:avLst/>
          </a:prstGeom>
          <a:noFill/>
          <a:ln/>
        </p:spPr>
        <p:txBody>
          <a:bodyPr wrap="none" lIns="0" tIns="0" rIns="0" bIns="0" rtlCol="0" anchor="t"/>
          <a:lstStyle/>
          <a:p>
            <a:pPr marL="0" indent="0">
              <a:lnSpc>
                <a:spcPts val="4300"/>
              </a:lnSpc>
              <a:buNone/>
            </a:pPr>
            <a:r>
              <a:rPr lang="en-US" sz="4000" b="1" dirty="0">
                <a:solidFill>
                  <a:srgbClr val="7068F4"/>
                </a:solidFill>
                <a:latin typeface="Barlow Bold" pitchFamily="34" charset="0"/>
                <a:ea typeface="Barlow Bold" pitchFamily="34" charset="-122"/>
                <a:cs typeface="Barlow Bold" pitchFamily="34" charset="-120"/>
              </a:rPr>
              <a:t>Core Areas of NLP: Semantics</a:t>
            </a:r>
            <a:endParaRPr lang="en-US" sz="4000" dirty="0"/>
          </a:p>
        </p:txBody>
      </p:sp>
      <p:sp>
        <p:nvSpPr>
          <p:cNvPr id="4" name="Text 1"/>
          <p:cNvSpPr/>
          <p:nvPr/>
        </p:nvSpPr>
        <p:spPr>
          <a:xfrm>
            <a:off x="569195" y="1108688"/>
            <a:ext cx="7975997" cy="801172"/>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Semantics delves into the meaning of words and phrases, a critical component for machines to truly understand language. This area of NLP focuses on interpreting words in context, resolving ambiguities, and extracting the intended meaning from text or speech.</a:t>
            </a:r>
            <a:endParaRPr lang="en-US" dirty="0"/>
          </a:p>
        </p:txBody>
      </p:sp>
      <p:sp>
        <p:nvSpPr>
          <p:cNvPr id="5" name="Text 2"/>
          <p:cNvSpPr/>
          <p:nvPr/>
        </p:nvSpPr>
        <p:spPr>
          <a:xfrm>
            <a:off x="584002" y="2377440"/>
            <a:ext cx="7975997" cy="1335286"/>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Semantic analysis involves techniques like word sense disambiguation, which determines the correct meaning of a word with multiple definitions based on its context. Another important aspect is named entity recognition, identifying and classifying named entities (e.g., persons, organizations, locations) in text. These semantic processes enable more sophisticated NLP applications, such as information retrieval and question-answering systems.</a:t>
            </a:r>
            <a:endParaRPr lang="en-US" dirty="0"/>
          </a:p>
        </p:txBody>
      </p:sp>
      <p:sp>
        <p:nvSpPr>
          <p:cNvPr id="6" name="Text 3"/>
          <p:cNvSpPr/>
          <p:nvPr/>
        </p:nvSpPr>
        <p:spPr>
          <a:xfrm>
            <a:off x="584001" y="4454561"/>
            <a:ext cx="2712006" cy="274439"/>
          </a:xfrm>
          <a:prstGeom prst="rect">
            <a:avLst/>
          </a:prstGeom>
          <a:noFill/>
          <a:ln/>
        </p:spPr>
        <p:txBody>
          <a:bodyPr wrap="none" lIns="0" tIns="0" rIns="0" bIns="0" rtlCol="0" anchor="t"/>
          <a:lstStyle/>
          <a:p>
            <a:pPr marL="0" indent="0">
              <a:lnSpc>
                <a:spcPts val="2150"/>
              </a:lnSpc>
              <a:buNone/>
            </a:pPr>
            <a:r>
              <a:rPr lang="en-US" sz="1700" b="1" dirty="0">
                <a:solidFill>
                  <a:srgbClr val="7068F4"/>
                </a:solidFill>
                <a:latin typeface="Barlow Bold" pitchFamily="34" charset="0"/>
                <a:ea typeface="Barlow Bold" pitchFamily="34" charset="-122"/>
                <a:cs typeface="Barlow Bold" pitchFamily="34" charset="-120"/>
              </a:rPr>
              <a:t>Word Sense Disambiguation</a:t>
            </a:r>
            <a:endParaRPr lang="en-US" sz="1700" dirty="0"/>
          </a:p>
        </p:txBody>
      </p:sp>
      <p:sp>
        <p:nvSpPr>
          <p:cNvPr id="7" name="Text 4"/>
          <p:cNvSpPr/>
          <p:nvPr/>
        </p:nvSpPr>
        <p:spPr>
          <a:xfrm>
            <a:off x="584001" y="4754761"/>
            <a:ext cx="7975997" cy="534114"/>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Determining the correct meaning of words with multiple definitions based on context
</a:t>
            </a:r>
            <a:endParaRPr lang="en-US" dirty="0"/>
          </a:p>
        </p:txBody>
      </p:sp>
      <p:sp>
        <p:nvSpPr>
          <p:cNvPr id="8" name="Text 5"/>
          <p:cNvSpPr/>
          <p:nvPr/>
        </p:nvSpPr>
        <p:spPr>
          <a:xfrm>
            <a:off x="569195" y="5513511"/>
            <a:ext cx="2529007" cy="274439"/>
          </a:xfrm>
          <a:prstGeom prst="rect">
            <a:avLst/>
          </a:prstGeom>
          <a:noFill/>
          <a:ln/>
        </p:spPr>
        <p:txBody>
          <a:bodyPr wrap="none" lIns="0" tIns="0" rIns="0" bIns="0" rtlCol="0" anchor="t"/>
          <a:lstStyle/>
          <a:p>
            <a:pPr marL="0" indent="0">
              <a:lnSpc>
                <a:spcPts val="2150"/>
              </a:lnSpc>
              <a:buNone/>
            </a:pPr>
            <a:r>
              <a:rPr lang="en-US" sz="1700" b="1" dirty="0">
                <a:solidFill>
                  <a:srgbClr val="7068F4"/>
                </a:solidFill>
                <a:latin typeface="Barlow Bold" pitchFamily="34" charset="0"/>
                <a:ea typeface="Barlow Bold" pitchFamily="34" charset="-122"/>
                <a:cs typeface="Barlow Bold" pitchFamily="34" charset="-120"/>
              </a:rPr>
              <a:t>Named Entity Recognition</a:t>
            </a:r>
            <a:endParaRPr lang="en-US" sz="1700" dirty="0"/>
          </a:p>
        </p:txBody>
      </p:sp>
      <p:sp>
        <p:nvSpPr>
          <p:cNvPr id="9" name="Text 6"/>
          <p:cNvSpPr/>
          <p:nvPr/>
        </p:nvSpPr>
        <p:spPr>
          <a:xfrm>
            <a:off x="562042" y="5815048"/>
            <a:ext cx="7975997" cy="534114"/>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Identifying and classifying named entities (e.g., persons, organizations, locations) in text
</a:t>
            </a:r>
            <a:endParaRPr lang="en-US" dirty="0"/>
          </a:p>
        </p:txBody>
      </p:sp>
      <p:sp>
        <p:nvSpPr>
          <p:cNvPr id="10" name="Text 7"/>
          <p:cNvSpPr/>
          <p:nvPr/>
        </p:nvSpPr>
        <p:spPr>
          <a:xfrm>
            <a:off x="584002" y="6581180"/>
            <a:ext cx="2279571" cy="274439"/>
          </a:xfrm>
          <a:prstGeom prst="rect">
            <a:avLst/>
          </a:prstGeom>
          <a:noFill/>
          <a:ln/>
        </p:spPr>
        <p:txBody>
          <a:bodyPr wrap="none" lIns="0" tIns="0" rIns="0" bIns="0" rtlCol="0" anchor="t"/>
          <a:lstStyle/>
          <a:p>
            <a:pPr marL="0" indent="0">
              <a:lnSpc>
                <a:spcPts val="2150"/>
              </a:lnSpc>
              <a:buNone/>
            </a:pPr>
            <a:r>
              <a:rPr lang="en-US" sz="1700" b="1" dirty="0">
                <a:solidFill>
                  <a:srgbClr val="7068F4"/>
                </a:solidFill>
                <a:latin typeface="Barlow Bold" pitchFamily="34" charset="0"/>
                <a:ea typeface="Barlow Bold" pitchFamily="34" charset="-122"/>
                <a:cs typeface="Barlow Bold" pitchFamily="34" charset="-120"/>
              </a:rPr>
              <a:t>Semantic Role Labeling</a:t>
            </a:r>
            <a:endParaRPr lang="en-US" sz="1700" dirty="0"/>
          </a:p>
        </p:txBody>
      </p:sp>
      <p:sp>
        <p:nvSpPr>
          <p:cNvPr id="11" name="Text 8"/>
          <p:cNvSpPr/>
          <p:nvPr/>
        </p:nvSpPr>
        <p:spPr>
          <a:xfrm>
            <a:off x="584001" y="6913456"/>
            <a:ext cx="7975997" cy="534114"/>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Identifying the semantic roles of words or phrases in a sentence (e.g., agent, patient, instrument)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0952" r="5476"/>
          <a:stretch/>
        </p:blipFill>
        <p:spPr>
          <a:xfrm>
            <a:off x="10045336" y="-10001"/>
            <a:ext cx="4585064" cy="8229600"/>
          </a:xfrm>
          <a:prstGeom prst="rect">
            <a:avLst/>
          </a:prstGeom>
        </p:spPr>
      </p:pic>
      <p:sp>
        <p:nvSpPr>
          <p:cNvPr id="3" name="Text 0"/>
          <p:cNvSpPr/>
          <p:nvPr/>
        </p:nvSpPr>
        <p:spPr>
          <a:xfrm>
            <a:off x="579358" y="579596"/>
            <a:ext cx="5968603" cy="544473"/>
          </a:xfrm>
          <a:prstGeom prst="rect">
            <a:avLst/>
          </a:prstGeom>
          <a:noFill/>
          <a:ln/>
        </p:spPr>
        <p:txBody>
          <a:bodyPr wrap="none" lIns="0" tIns="0" rIns="0" bIns="0" rtlCol="0" anchor="t"/>
          <a:lstStyle/>
          <a:p>
            <a:pPr marL="0" indent="0">
              <a:lnSpc>
                <a:spcPts val="4250"/>
              </a:lnSpc>
              <a:buNone/>
            </a:pPr>
            <a:r>
              <a:rPr lang="en-US" sz="4000" b="1" dirty="0">
                <a:solidFill>
                  <a:srgbClr val="7068F4"/>
                </a:solidFill>
                <a:latin typeface="Barlow Bold" pitchFamily="34" charset="0"/>
                <a:ea typeface="Barlow Bold" pitchFamily="34" charset="-122"/>
                <a:cs typeface="Barlow Bold" pitchFamily="34" charset="-120"/>
              </a:rPr>
              <a:t>Core Areas of NLP: Pragmatics</a:t>
            </a:r>
            <a:endParaRPr lang="en-US" sz="4000" dirty="0"/>
          </a:p>
        </p:txBody>
      </p:sp>
      <p:sp>
        <p:nvSpPr>
          <p:cNvPr id="4" name="Text 1"/>
          <p:cNvSpPr/>
          <p:nvPr/>
        </p:nvSpPr>
        <p:spPr>
          <a:xfrm>
            <a:off x="579357" y="1177034"/>
            <a:ext cx="8917339" cy="1059180"/>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Pragmatics in NLP focuses on understanding the intended effect of language beyond its literal meaning. This area deals with how context and real-world knowledge influence the interpretation of language. It's crucial for developing systems that can grasp nuances, implications, and inferences in human communication.</a:t>
            </a:r>
            <a:endParaRPr lang="en-US" dirty="0"/>
          </a:p>
        </p:txBody>
      </p:sp>
      <p:sp>
        <p:nvSpPr>
          <p:cNvPr id="5" name="Text 2"/>
          <p:cNvSpPr/>
          <p:nvPr/>
        </p:nvSpPr>
        <p:spPr>
          <a:xfrm>
            <a:off x="579358" y="2617708"/>
            <a:ext cx="8812836" cy="1059180"/>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Key aspects of pragmatics include discourse analysis, which examines how sentences connect to form coherent texts, and dialogue systems, which aim to maintain context-aware conversations. Pragmatics also involves understanding figurative language, such as metaphors and idioms, which often carry meanings that differ from their literal interpretations.</a:t>
            </a:r>
            <a:endParaRPr lang="en-US" dirty="0"/>
          </a:p>
        </p:txBody>
      </p:sp>
      <p:sp>
        <p:nvSpPr>
          <p:cNvPr id="6" name="Shape 3"/>
          <p:cNvSpPr/>
          <p:nvPr/>
        </p:nvSpPr>
        <p:spPr>
          <a:xfrm>
            <a:off x="579358" y="4049316"/>
            <a:ext cx="372428" cy="372428"/>
          </a:xfrm>
          <a:prstGeom prst="roundRect">
            <a:avLst>
              <a:gd name="adj" fmla="val 40008"/>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7" name="Text 4"/>
          <p:cNvSpPr/>
          <p:nvPr/>
        </p:nvSpPr>
        <p:spPr>
          <a:xfrm>
            <a:off x="579358" y="4304229"/>
            <a:ext cx="92631" cy="261461"/>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1</a:t>
            </a:r>
            <a:endParaRPr lang="en-US" sz="2050" dirty="0"/>
          </a:p>
        </p:txBody>
      </p:sp>
      <p:sp>
        <p:nvSpPr>
          <p:cNvPr id="8" name="Text 5"/>
          <p:cNvSpPr/>
          <p:nvPr/>
        </p:nvSpPr>
        <p:spPr>
          <a:xfrm>
            <a:off x="977384" y="4248746"/>
            <a:ext cx="2234565" cy="272296"/>
          </a:xfrm>
          <a:prstGeom prst="rect">
            <a:avLst/>
          </a:prstGeom>
          <a:noFill/>
          <a:ln/>
        </p:spPr>
        <p:txBody>
          <a:bodyPr wrap="none" lIns="0" tIns="0" rIns="0" bIns="0" rtlCol="0" anchor="t"/>
          <a:lstStyle/>
          <a:p>
            <a:pPr marL="0" indent="0">
              <a:lnSpc>
                <a:spcPts val="2100"/>
              </a:lnSpc>
              <a:buNone/>
            </a:pPr>
            <a:r>
              <a:rPr lang="en-US" sz="2400" b="1" dirty="0">
                <a:solidFill>
                  <a:srgbClr val="272525"/>
                </a:solidFill>
                <a:latin typeface="Barlow Bold" pitchFamily="34" charset="0"/>
                <a:ea typeface="Barlow Bold" pitchFamily="34" charset="-122"/>
                <a:cs typeface="Barlow Bold" pitchFamily="34" charset="-120"/>
              </a:rPr>
              <a:t>Context Understanding</a:t>
            </a:r>
            <a:endParaRPr lang="en-US" sz="2400" dirty="0"/>
          </a:p>
        </p:txBody>
      </p:sp>
      <p:sp>
        <p:nvSpPr>
          <p:cNvPr id="9" name="Text 6"/>
          <p:cNvSpPr/>
          <p:nvPr/>
        </p:nvSpPr>
        <p:spPr>
          <a:xfrm>
            <a:off x="977384" y="4553306"/>
            <a:ext cx="8219163" cy="264795"/>
          </a:xfrm>
          <a:prstGeom prst="rect">
            <a:avLst/>
          </a:prstGeom>
          <a:noFill/>
          <a:ln/>
        </p:spPr>
        <p:txBody>
          <a:bodyPr wrap="non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Interpreting language based on situational and cultural context</a:t>
            </a:r>
            <a:endParaRPr lang="en-US" dirty="0"/>
          </a:p>
        </p:txBody>
      </p:sp>
      <p:sp>
        <p:nvSpPr>
          <p:cNvPr id="10" name="Shape 7"/>
          <p:cNvSpPr/>
          <p:nvPr/>
        </p:nvSpPr>
        <p:spPr>
          <a:xfrm>
            <a:off x="579358" y="5037415"/>
            <a:ext cx="372428" cy="372428"/>
          </a:xfrm>
          <a:prstGeom prst="roundRect">
            <a:avLst>
              <a:gd name="adj" fmla="val 40008"/>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11" name="Text 8"/>
          <p:cNvSpPr/>
          <p:nvPr/>
        </p:nvSpPr>
        <p:spPr>
          <a:xfrm>
            <a:off x="562688" y="5116057"/>
            <a:ext cx="146447" cy="261461"/>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2</a:t>
            </a:r>
            <a:endParaRPr lang="en-US" sz="2050" dirty="0"/>
          </a:p>
        </p:txBody>
      </p:sp>
      <p:sp>
        <p:nvSpPr>
          <p:cNvPr id="12" name="Text 9"/>
          <p:cNvSpPr/>
          <p:nvPr/>
        </p:nvSpPr>
        <p:spPr>
          <a:xfrm>
            <a:off x="987623" y="5060574"/>
            <a:ext cx="2307908" cy="272296"/>
          </a:xfrm>
          <a:prstGeom prst="rect">
            <a:avLst/>
          </a:prstGeom>
          <a:noFill/>
          <a:ln/>
        </p:spPr>
        <p:txBody>
          <a:bodyPr wrap="none" lIns="0" tIns="0" rIns="0" bIns="0" rtlCol="0" anchor="t"/>
          <a:lstStyle/>
          <a:p>
            <a:pPr marL="0" indent="0">
              <a:lnSpc>
                <a:spcPts val="2100"/>
              </a:lnSpc>
              <a:buNone/>
            </a:pPr>
            <a:r>
              <a:rPr lang="en-US" sz="2400" b="1" dirty="0">
                <a:solidFill>
                  <a:srgbClr val="272525"/>
                </a:solidFill>
                <a:latin typeface="Barlow Bold" pitchFamily="34" charset="0"/>
                <a:ea typeface="Barlow Bold" pitchFamily="34" charset="-122"/>
                <a:cs typeface="Barlow Bold" pitchFamily="34" charset="-120"/>
              </a:rPr>
              <a:t>Implicature Recognition</a:t>
            </a:r>
            <a:endParaRPr lang="en-US" sz="2400" dirty="0"/>
          </a:p>
        </p:txBody>
      </p:sp>
      <p:sp>
        <p:nvSpPr>
          <p:cNvPr id="13" name="Text 10"/>
          <p:cNvSpPr/>
          <p:nvPr/>
        </p:nvSpPr>
        <p:spPr>
          <a:xfrm>
            <a:off x="977383" y="5409009"/>
            <a:ext cx="8219163" cy="264795"/>
          </a:xfrm>
          <a:prstGeom prst="rect">
            <a:avLst/>
          </a:prstGeom>
          <a:noFill/>
          <a:ln/>
        </p:spPr>
        <p:txBody>
          <a:bodyPr wrap="non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Identifying implied meanings that are not explicitly stated</a:t>
            </a:r>
            <a:endParaRPr lang="en-US" dirty="0"/>
          </a:p>
        </p:txBody>
      </p:sp>
      <p:sp>
        <p:nvSpPr>
          <p:cNvPr id="14" name="Shape 11"/>
          <p:cNvSpPr/>
          <p:nvPr/>
        </p:nvSpPr>
        <p:spPr>
          <a:xfrm>
            <a:off x="579358" y="6025515"/>
            <a:ext cx="372428" cy="372428"/>
          </a:xfrm>
          <a:prstGeom prst="roundRect">
            <a:avLst>
              <a:gd name="adj" fmla="val 40008"/>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15" name="Text 12"/>
          <p:cNvSpPr/>
          <p:nvPr/>
        </p:nvSpPr>
        <p:spPr>
          <a:xfrm>
            <a:off x="565308" y="6004024"/>
            <a:ext cx="141208" cy="261461"/>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3</a:t>
            </a:r>
            <a:endParaRPr lang="en-US" sz="2050" dirty="0"/>
          </a:p>
        </p:txBody>
      </p:sp>
      <p:sp>
        <p:nvSpPr>
          <p:cNvPr id="16" name="Text 13"/>
          <p:cNvSpPr/>
          <p:nvPr/>
        </p:nvSpPr>
        <p:spPr>
          <a:xfrm>
            <a:off x="987623" y="5948541"/>
            <a:ext cx="3093363" cy="272296"/>
          </a:xfrm>
          <a:prstGeom prst="rect">
            <a:avLst/>
          </a:prstGeom>
          <a:noFill/>
          <a:ln/>
        </p:spPr>
        <p:txBody>
          <a:bodyPr wrap="none" lIns="0" tIns="0" rIns="0" bIns="0" rtlCol="0" anchor="t"/>
          <a:lstStyle/>
          <a:p>
            <a:pPr marL="0" indent="0">
              <a:lnSpc>
                <a:spcPts val="2100"/>
              </a:lnSpc>
              <a:buNone/>
            </a:pPr>
            <a:r>
              <a:rPr lang="en-US" sz="2400" b="1" dirty="0">
                <a:solidFill>
                  <a:srgbClr val="272525"/>
                </a:solidFill>
                <a:latin typeface="Barlow Bold" pitchFamily="34" charset="0"/>
                <a:ea typeface="Barlow Bold" pitchFamily="34" charset="-122"/>
                <a:cs typeface="Barlow Bold" pitchFamily="34" charset="-120"/>
              </a:rPr>
              <a:t>Figurative Language Processing</a:t>
            </a:r>
            <a:endParaRPr lang="en-US" sz="2400" dirty="0"/>
          </a:p>
        </p:txBody>
      </p:sp>
      <p:sp>
        <p:nvSpPr>
          <p:cNvPr id="17" name="Text 14"/>
          <p:cNvSpPr/>
          <p:nvPr/>
        </p:nvSpPr>
        <p:spPr>
          <a:xfrm>
            <a:off x="970152" y="6253163"/>
            <a:ext cx="8219163" cy="264795"/>
          </a:xfrm>
          <a:prstGeom prst="rect">
            <a:avLst/>
          </a:prstGeom>
          <a:noFill/>
          <a:ln/>
        </p:spPr>
        <p:txBody>
          <a:bodyPr wrap="non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Understanding metaphors, idioms, and other non-literal expressions</a:t>
            </a:r>
            <a:endParaRPr lang="en-US" dirty="0"/>
          </a:p>
        </p:txBody>
      </p:sp>
      <p:sp>
        <p:nvSpPr>
          <p:cNvPr id="18" name="Shape 15"/>
          <p:cNvSpPr/>
          <p:nvPr/>
        </p:nvSpPr>
        <p:spPr>
          <a:xfrm>
            <a:off x="579358" y="7013615"/>
            <a:ext cx="372428" cy="372428"/>
          </a:xfrm>
          <a:prstGeom prst="roundRect">
            <a:avLst>
              <a:gd name="adj" fmla="val 40008"/>
            </a:avLst>
          </a:prstGeom>
          <a:solidFill>
            <a:srgbClr val="EEEFF5"/>
          </a:solidFill>
          <a:ln/>
          <a:effectLst>
            <a:outerShdw blurRad="40640" dist="20320" dir="13500000" algn="bl" rotWithShape="0">
              <a:srgbClr val="FFFFFF">
                <a:alpha val="70000"/>
              </a:srgbClr>
            </a:outerShdw>
          </a:effectLst>
        </p:spPr>
        <p:txBody>
          <a:bodyPr/>
          <a:lstStyle/>
          <a:p>
            <a:endParaRPr lang="en-US"/>
          </a:p>
        </p:txBody>
      </p:sp>
      <p:sp>
        <p:nvSpPr>
          <p:cNvPr id="19" name="Text 16"/>
          <p:cNvSpPr/>
          <p:nvPr/>
        </p:nvSpPr>
        <p:spPr>
          <a:xfrm>
            <a:off x="562688" y="6823415"/>
            <a:ext cx="158115" cy="261461"/>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4</a:t>
            </a:r>
            <a:endParaRPr lang="en-US" sz="2050" dirty="0"/>
          </a:p>
        </p:txBody>
      </p:sp>
      <p:sp>
        <p:nvSpPr>
          <p:cNvPr id="20" name="Text 17"/>
          <p:cNvSpPr/>
          <p:nvPr/>
        </p:nvSpPr>
        <p:spPr>
          <a:xfrm>
            <a:off x="993457" y="6767932"/>
            <a:ext cx="2178248" cy="272296"/>
          </a:xfrm>
          <a:prstGeom prst="rect">
            <a:avLst/>
          </a:prstGeom>
          <a:noFill/>
          <a:ln/>
        </p:spPr>
        <p:txBody>
          <a:bodyPr wrap="none" lIns="0" tIns="0" rIns="0" bIns="0" rtlCol="0" anchor="t"/>
          <a:lstStyle/>
          <a:p>
            <a:pPr marL="0" indent="0">
              <a:lnSpc>
                <a:spcPts val="2100"/>
              </a:lnSpc>
              <a:buNone/>
            </a:pPr>
            <a:r>
              <a:rPr lang="en-US" sz="2400" b="1" dirty="0">
                <a:solidFill>
                  <a:srgbClr val="272525"/>
                </a:solidFill>
                <a:latin typeface="Barlow Bold" pitchFamily="34" charset="0"/>
                <a:ea typeface="Barlow Bold" pitchFamily="34" charset="-122"/>
                <a:cs typeface="Barlow Bold" pitchFamily="34" charset="-120"/>
              </a:rPr>
              <a:t>Dialogue Management</a:t>
            </a:r>
            <a:endParaRPr lang="en-US" sz="2400" dirty="0"/>
          </a:p>
        </p:txBody>
      </p:sp>
      <p:sp>
        <p:nvSpPr>
          <p:cNvPr id="21" name="Text 18"/>
          <p:cNvSpPr/>
          <p:nvPr/>
        </p:nvSpPr>
        <p:spPr>
          <a:xfrm>
            <a:off x="987623" y="7108866"/>
            <a:ext cx="8219163" cy="264795"/>
          </a:xfrm>
          <a:prstGeom prst="rect">
            <a:avLst/>
          </a:prstGeom>
          <a:noFill/>
          <a:ln/>
        </p:spPr>
        <p:txBody>
          <a:bodyPr wrap="non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Maintaining coherent and context-aware conversations in dialogue </a:t>
            </a:r>
          </a:p>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systems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8081" r="5050"/>
          <a:stretch/>
        </p:blipFill>
        <p:spPr>
          <a:xfrm>
            <a:off x="10463962" y="546497"/>
            <a:ext cx="4166438" cy="7194370"/>
          </a:xfrm>
          <a:prstGeom prst="rect">
            <a:avLst/>
          </a:prstGeom>
        </p:spPr>
      </p:pic>
      <p:sp>
        <p:nvSpPr>
          <p:cNvPr id="3" name="Text 0"/>
          <p:cNvSpPr/>
          <p:nvPr/>
        </p:nvSpPr>
        <p:spPr>
          <a:xfrm>
            <a:off x="540425" y="546497"/>
            <a:ext cx="5303401" cy="507921"/>
          </a:xfrm>
          <a:prstGeom prst="rect">
            <a:avLst/>
          </a:prstGeom>
          <a:noFill/>
          <a:ln/>
        </p:spPr>
        <p:txBody>
          <a:bodyPr wrap="none" lIns="0" tIns="0" rIns="0" bIns="0" rtlCol="0" anchor="t"/>
          <a:lstStyle/>
          <a:p>
            <a:pPr marL="0" indent="0">
              <a:lnSpc>
                <a:spcPts val="4000"/>
              </a:lnSpc>
              <a:buNone/>
            </a:pPr>
            <a:r>
              <a:rPr lang="en-US" sz="4000" b="1" dirty="0">
                <a:solidFill>
                  <a:srgbClr val="7068F4"/>
                </a:solidFill>
                <a:latin typeface="Barlow Bold" pitchFamily="34" charset="0"/>
                <a:ea typeface="Barlow Bold" pitchFamily="34" charset="-122"/>
                <a:cs typeface="Barlow Bold" pitchFamily="34" charset="-120"/>
              </a:rPr>
              <a:t>Core Areas of NLP: Discourse</a:t>
            </a:r>
            <a:endParaRPr lang="en-US" sz="4000" dirty="0"/>
          </a:p>
        </p:txBody>
      </p:sp>
      <p:sp>
        <p:nvSpPr>
          <p:cNvPr id="4" name="Text 1"/>
          <p:cNvSpPr/>
          <p:nvPr/>
        </p:nvSpPr>
        <p:spPr>
          <a:xfrm>
            <a:off x="540425" y="1158425"/>
            <a:ext cx="9490266" cy="98821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Discourse analysis in NLP examines how sentences and utterances connect to form coherent and meaningful texts or conversations. This field is crucial for understanding the overall structure and flow of language beyond individual sentences. Discourse analysis helps in tasks such as text summarization, conversation modeling, and long-form content generation.</a:t>
            </a:r>
            <a:endParaRPr lang="en-US" dirty="0"/>
          </a:p>
        </p:txBody>
      </p:sp>
      <p:sp>
        <p:nvSpPr>
          <p:cNvPr id="5" name="Text 2"/>
          <p:cNvSpPr/>
          <p:nvPr/>
        </p:nvSpPr>
        <p:spPr>
          <a:xfrm>
            <a:off x="528005" y="2657698"/>
            <a:ext cx="9502686" cy="98821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Key aspects of discourse analysis include coreference resolution, which involves identifying when different words or phrases refer to the same entity, and discourse parsing, which aims to understand the rhetorical structure of the text. These techniques enable NLP systems to maintain coherence in generated text and better understand the relationships between different parts of a document or conversation.</a:t>
            </a:r>
            <a:endParaRPr lang="en-US" dirty="0"/>
          </a:p>
        </p:txBody>
      </p:sp>
      <p:sp>
        <p:nvSpPr>
          <p:cNvPr id="7" name="Text 4"/>
          <p:cNvSpPr/>
          <p:nvPr/>
        </p:nvSpPr>
        <p:spPr>
          <a:xfrm>
            <a:off x="528005" y="4583684"/>
            <a:ext cx="2120622"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Coreference Resolution</a:t>
            </a:r>
            <a:endParaRPr lang="en-US" sz="2400" dirty="0"/>
          </a:p>
        </p:txBody>
      </p:sp>
      <p:sp>
        <p:nvSpPr>
          <p:cNvPr id="8" name="Text 5"/>
          <p:cNvSpPr/>
          <p:nvPr/>
        </p:nvSpPr>
        <p:spPr>
          <a:xfrm>
            <a:off x="528005" y="4874404"/>
            <a:ext cx="9502686" cy="247054"/>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Identifying when different words or phrases refer to the same entity across a text</a:t>
            </a:r>
            <a:endParaRPr lang="en-US" dirty="0"/>
          </a:p>
        </p:txBody>
      </p:sp>
      <p:sp>
        <p:nvSpPr>
          <p:cNvPr id="10" name="Text 7"/>
          <p:cNvSpPr/>
          <p:nvPr/>
        </p:nvSpPr>
        <p:spPr>
          <a:xfrm>
            <a:off x="528005" y="5397496"/>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Discourse Parsing</a:t>
            </a:r>
            <a:endParaRPr lang="en-US" sz="2400" dirty="0"/>
          </a:p>
        </p:txBody>
      </p:sp>
      <p:sp>
        <p:nvSpPr>
          <p:cNvPr id="11" name="Text 8"/>
          <p:cNvSpPr/>
          <p:nvPr/>
        </p:nvSpPr>
        <p:spPr>
          <a:xfrm>
            <a:off x="519730" y="5723668"/>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Analyzing the rhetorical structure and relationships between different parts of a text</a:t>
            </a:r>
            <a:endParaRPr lang="en-US" dirty="0"/>
          </a:p>
        </p:txBody>
      </p:sp>
      <p:sp>
        <p:nvSpPr>
          <p:cNvPr id="13" name="Text 10"/>
          <p:cNvSpPr/>
          <p:nvPr/>
        </p:nvSpPr>
        <p:spPr>
          <a:xfrm>
            <a:off x="528005" y="6184192"/>
            <a:ext cx="2032040" cy="253960"/>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Topic Segmentation</a:t>
            </a:r>
            <a:endParaRPr lang="en-US" sz="2400" dirty="0"/>
          </a:p>
        </p:txBody>
      </p:sp>
      <p:sp>
        <p:nvSpPr>
          <p:cNvPr id="14" name="Text 11"/>
          <p:cNvSpPr/>
          <p:nvPr/>
        </p:nvSpPr>
        <p:spPr>
          <a:xfrm>
            <a:off x="514979" y="6462882"/>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Dividing text into coherent segments based on topic shifts</a:t>
            </a:r>
            <a:endParaRPr lang="en-US" dirty="0"/>
          </a:p>
        </p:txBody>
      </p:sp>
      <p:sp>
        <p:nvSpPr>
          <p:cNvPr id="16" name="Text 13"/>
          <p:cNvSpPr/>
          <p:nvPr/>
        </p:nvSpPr>
        <p:spPr>
          <a:xfrm>
            <a:off x="514979" y="6930398"/>
            <a:ext cx="2032040" cy="226637"/>
          </a:xfrm>
          <a:prstGeom prst="rect">
            <a:avLst/>
          </a:prstGeom>
          <a:noFill/>
          <a:ln/>
        </p:spPr>
        <p:txBody>
          <a:bodyPr wrap="none" lIns="0" tIns="0" rIns="0" bIns="0" rtlCol="0" anchor="t"/>
          <a:lstStyle/>
          <a:p>
            <a:pPr marL="0" indent="0">
              <a:lnSpc>
                <a:spcPts val="2000"/>
              </a:lnSpc>
              <a:buNone/>
            </a:pPr>
            <a:r>
              <a:rPr lang="en-US" sz="2400" b="1" dirty="0">
                <a:solidFill>
                  <a:srgbClr val="272525"/>
                </a:solidFill>
                <a:latin typeface="Barlow Bold" pitchFamily="34" charset="0"/>
                <a:ea typeface="Barlow Bold" pitchFamily="34" charset="-122"/>
                <a:cs typeface="Barlow Bold" pitchFamily="34" charset="-120"/>
              </a:rPr>
              <a:t>Coherence Modeling</a:t>
            </a:r>
            <a:endParaRPr lang="en-US" sz="2400" dirty="0"/>
          </a:p>
        </p:txBody>
      </p:sp>
      <p:sp>
        <p:nvSpPr>
          <p:cNvPr id="17" name="Text 14"/>
          <p:cNvSpPr/>
          <p:nvPr/>
        </p:nvSpPr>
        <p:spPr>
          <a:xfrm>
            <a:off x="514979" y="7235996"/>
            <a:ext cx="7754303" cy="247055"/>
          </a:xfrm>
          <a:prstGeom prst="rect">
            <a:avLst/>
          </a:prstGeom>
          <a:noFill/>
          <a:ln/>
        </p:spPr>
        <p:txBody>
          <a:bodyPr wrap="none" lIns="0" tIns="0" rIns="0" bIns="0" rtlCol="0" anchor="t"/>
          <a:lstStyle/>
          <a:p>
            <a:pPr marL="0" indent="0">
              <a:lnSpc>
                <a:spcPts val="1900"/>
              </a:lnSpc>
              <a:buNone/>
            </a:pPr>
            <a:r>
              <a:rPr lang="en-US" dirty="0">
                <a:solidFill>
                  <a:srgbClr val="272525"/>
                </a:solidFill>
                <a:latin typeface="Montserrat" pitchFamily="34" charset="0"/>
                <a:ea typeface="Montserrat" pitchFamily="34" charset="-122"/>
                <a:cs typeface="Montserrat" pitchFamily="34" charset="-120"/>
              </a:rPr>
              <a:t>Ensuring logical flow and connection between ideas in generated text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4127" y="574596"/>
            <a:ext cx="8154472" cy="596027"/>
          </a:xfrm>
          <a:prstGeom prst="rect">
            <a:avLst/>
          </a:prstGeom>
          <a:noFill/>
          <a:ln/>
        </p:spPr>
        <p:txBody>
          <a:bodyPr wrap="none" lIns="0" tIns="0" rIns="0" bIns="0" rtlCol="0" anchor="t"/>
          <a:lstStyle/>
          <a:p>
            <a:pPr marL="0" indent="0">
              <a:lnSpc>
                <a:spcPts val="4650"/>
              </a:lnSpc>
              <a:buNone/>
            </a:pPr>
            <a:r>
              <a:rPr lang="en-US" sz="4000" b="1" dirty="0">
                <a:solidFill>
                  <a:srgbClr val="7068F4"/>
                </a:solidFill>
                <a:latin typeface="Barlow Bold" pitchFamily="34" charset="0"/>
                <a:ea typeface="Barlow Bold" pitchFamily="34" charset="-122"/>
                <a:cs typeface="Barlow Bold" pitchFamily="34" charset="-120"/>
              </a:rPr>
              <a:t>Core Areas of NLP: Speech Processing</a:t>
            </a:r>
            <a:endParaRPr lang="en-US" sz="4000" dirty="0"/>
          </a:p>
        </p:txBody>
      </p:sp>
      <p:sp>
        <p:nvSpPr>
          <p:cNvPr id="3" name="Text 1"/>
          <p:cNvSpPr/>
          <p:nvPr/>
        </p:nvSpPr>
        <p:spPr>
          <a:xfrm>
            <a:off x="634127" y="1279328"/>
            <a:ext cx="13362146" cy="869752"/>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Speech processing is a vital component of NLP that bridges the gap between spoken language and text. This field encompasses both speech recognition (converting spoken words to text) and speech synthesis (generating spoken words from text). These technologies are fundamental to creating natural interactions between humans and machines through voice interfaces.</a:t>
            </a:r>
            <a:endParaRPr lang="en-US" dirty="0"/>
          </a:p>
        </p:txBody>
      </p:sp>
      <p:sp>
        <p:nvSpPr>
          <p:cNvPr id="4" name="Text 2"/>
          <p:cNvSpPr/>
          <p:nvPr/>
        </p:nvSpPr>
        <p:spPr>
          <a:xfrm>
            <a:off x="634127" y="2530197"/>
            <a:ext cx="13362146" cy="1159669"/>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Speech recognition involves complex processes such as acoustic modeling, which maps sound waves to linguistic units, and language modeling, which predicts the likelihood of word sequences. Speech synthesis, on the other hand, focuses on generating natural-sounding speech, considering factors like intonation, rhythm, and emotion. Recent advancements in deep learning have significantly improved the accuracy and naturalness of both speech recognition and synthesis systems.</a:t>
            </a:r>
            <a:endParaRPr lang="en-US" dirty="0"/>
          </a:p>
        </p:txBody>
      </p:sp>
      <p:pic>
        <p:nvPicPr>
          <p:cNvPr id="5" name="Image 0" descr="preencoded.png"/>
          <p:cNvPicPr>
            <a:picLocks noChangeAspect="1"/>
          </p:cNvPicPr>
          <p:nvPr/>
        </p:nvPicPr>
        <p:blipFill>
          <a:blip r:embed="rId3"/>
          <a:stretch>
            <a:fillRect/>
          </a:stretch>
        </p:blipFill>
        <p:spPr>
          <a:xfrm>
            <a:off x="634128" y="4152545"/>
            <a:ext cx="3286060" cy="2030896"/>
          </a:xfrm>
          <a:prstGeom prst="rect">
            <a:avLst/>
          </a:prstGeom>
        </p:spPr>
      </p:pic>
      <p:sp>
        <p:nvSpPr>
          <p:cNvPr id="6" name="Text 3"/>
          <p:cNvSpPr/>
          <p:nvPr/>
        </p:nvSpPr>
        <p:spPr>
          <a:xfrm>
            <a:off x="634127" y="6438840"/>
            <a:ext cx="2384227" cy="298013"/>
          </a:xfrm>
          <a:prstGeom prst="rect">
            <a:avLst/>
          </a:prstGeom>
          <a:noFill/>
          <a:ln/>
        </p:spPr>
        <p:txBody>
          <a:bodyPr wrap="none" lIns="0" tIns="0" rIns="0" bIns="0" rtlCol="0" anchor="t"/>
          <a:lstStyle/>
          <a:p>
            <a:pPr marL="0" indent="0" algn="l">
              <a:lnSpc>
                <a:spcPts val="2300"/>
              </a:lnSpc>
              <a:buNone/>
            </a:pPr>
            <a:r>
              <a:rPr lang="en-US" sz="2400" b="1" dirty="0">
                <a:solidFill>
                  <a:srgbClr val="272525"/>
                </a:solidFill>
                <a:latin typeface="Barlow Bold" pitchFamily="34" charset="0"/>
                <a:ea typeface="Barlow Bold" pitchFamily="34" charset="-122"/>
                <a:cs typeface="Barlow Bold" pitchFamily="34" charset="-120"/>
              </a:rPr>
              <a:t>Speech Recognition</a:t>
            </a:r>
            <a:endParaRPr lang="en-US" sz="2400" dirty="0"/>
          </a:p>
        </p:txBody>
      </p:sp>
      <p:sp>
        <p:nvSpPr>
          <p:cNvPr id="7" name="Text 4"/>
          <p:cNvSpPr/>
          <p:nvPr/>
        </p:nvSpPr>
        <p:spPr>
          <a:xfrm>
            <a:off x="634127" y="6845558"/>
            <a:ext cx="4272915" cy="579834"/>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Montserrat" pitchFamily="34" charset="0"/>
                <a:ea typeface="Montserrat" pitchFamily="34" charset="-122"/>
                <a:cs typeface="Montserrat" pitchFamily="34" charset="-120"/>
              </a:rPr>
              <a:t>Converting spoken words to text through acoustic and language modeling</a:t>
            </a:r>
            <a:endParaRPr lang="en-US" dirty="0"/>
          </a:p>
        </p:txBody>
      </p:sp>
      <p:pic>
        <p:nvPicPr>
          <p:cNvPr id="8" name="Image 1" descr="preencoded.png"/>
          <p:cNvPicPr>
            <a:picLocks noChangeAspect="1"/>
          </p:cNvPicPr>
          <p:nvPr/>
        </p:nvPicPr>
        <p:blipFill>
          <a:blip r:embed="rId4"/>
          <a:stretch>
            <a:fillRect/>
          </a:stretch>
        </p:blipFill>
        <p:spPr>
          <a:xfrm>
            <a:off x="5178744" y="4152545"/>
            <a:ext cx="3286060" cy="2030896"/>
          </a:xfrm>
          <a:prstGeom prst="rect">
            <a:avLst/>
          </a:prstGeom>
        </p:spPr>
      </p:pic>
      <p:sp>
        <p:nvSpPr>
          <p:cNvPr id="9" name="Text 5"/>
          <p:cNvSpPr/>
          <p:nvPr/>
        </p:nvSpPr>
        <p:spPr>
          <a:xfrm>
            <a:off x="5178743" y="6438840"/>
            <a:ext cx="2384227" cy="298013"/>
          </a:xfrm>
          <a:prstGeom prst="rect">
            <a:avLst/>
          </a:prstGeom>
          <a:noFill/>
          <a:ln/>
        </p:spPr>
        <p:txBody>
          <a:bodyPr wrap="none" lIns="0" tIns="0" rIns="0" bIns="0" rtlCol="0" anchor="t"/>
          <a:lstStyle/>
          <a:p>
            <a:pPr marL="0" indent="0" algn="l">
              <a:lnSpc>
                <a:spcPts val="2300"/>
              </a:lnSpc>
              <a:buNone/>
            </a:pPr>
            <a:r>
              <a:rPr lang="en-US" sz="2400" b="1" dirty="0">
                <a:solidFill>
                  <a:srgbClr val="272525"/>
                </a:solidFill>
                <a:latin typeface="Barlow Bold" pitchFamily="34" charset="0"/>
                <a:ea typeface="Barlow Bold" pitchFamily="34" charset="-122"/>
                <a:cs typeface="Barlow Bold" pitchFamily="34" charset="-120"/>
              </a:rPr>
              <a:t>Speech Synthesis</a:t>
            </a:r>
            <a:endParaRPr lang="en-US" sz="2400" dirty="0"/>
          </a:p>
        </p:txBody>
      </p:sp>
      <p:sp>
        <p:nvSpPr>
          <p:cNvPr id="10" name="Text 6"/>
          <p:cNvSpPr/>
          <p:nvPr/>
        </p:nvSpPr>
        <p:spPr>
          <a:xfrm>
            <a:off x="5178743" y="6845558"/>
            <a:ext cx="4272915" cy="579834"/>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Montserrat" pitchFamily="34" charset="0"/>
                <a:ea typeface="Montserrat" pitchFamily="34" charset="-122"/>
                <a:cs typeface="Montserrat" pitchFamily="34" charset="-120"/>
              </a:rPr>
              <a:t>Generating natural-sounding speech from text, considering intonation and rhythm</a:t>
            </a:r>
            <a:endParaRPr lang="en-US" dirty="0"/>
          </a:p>
        </p:txBody>
      </p:sp>
      <p:pic>
        <p:nvPicPr>
          <p:cNvPr id="11" name="Image 2" descr="preencoded.png"/>
          <p:cNvPicPr>
            <a:picLocks noChangeAspect="1"/>
          </p:cNvPicPr>
          <p:nvPr/>
        </p:nvPicPr>
        <p:blipFill>
          <a:blip r:embed="rId5"/>
          <a:stretch>
            <a:fillRect/>
          </a:stretch>
        </p:blipFill>
        <p:spPr>
          <a:xfrm>
            <a:off x="9723359" y="4152545"/>
            <a:ext cx="3286060" cy="2030896"/>
          </a:xfrm>
          <a:prstGeom prst="rect">
            <a:avLst/>
          </a:prstGeom>
        </p:spPr>
      </p:pic>
      <p:sp>
        <p:nvSpPr>
          <p:cNvPr id="12" name="Text 7"/>
          <p:cNvSpPr/>
          <p:nvPr/>
        </p:nvSpPr>
        <p:spPr>
          <a:xfrm>
            <a:off x="9723358" y="6438840"/>
            <a:ext cx="2384227" cy="298013"/>
          </a:xfrm>
          <a:prstGeom prst="rect">
            <a:avLst/>
          </a:prstGeom>
          <a:noFill/>
          <a:ln/>
        </p:spPr>
        <p:txBody>
          <a:bodyPr wrap="none" lIns="0" tIns="0" rIns="0" bIns="0" rtlCol="0" anchor="t"/>
          <a:lstStyle/>
          <a:p>
            <a:pPr marL="0" indent="0" algn="l">
              <a:lnSpc>
                <a:spcPts val="2300"/>
              </a:lnSpc>
              <a:buNone/>
            </a:pPr>
            <a:r>
              <a:rPr lang="en-US" sz="2400" b="1" dirty="0">
                <a:solidFill>
                  <a:srgbClr val="272525"/>
                </a:solidFill>
                <a:latin typeface="Barlow Bold" pitchFamily="34" charset="0"/>
                <a:ea typeface="Barlow Bold" pitchFamily="34" charset="-122"/>
                <a:cs typeface="Barlow Bold" pitchFamily="34" charset="-120"/>
              </a:rPr>
              <a:t>Voice User Interfaces</a:t>
            </a:r>
            <a:endParaRPr lang="en-US" sz="2400" dirty="0"/>
          </a:p>
        </p:txBody>
      </p:sp>
      <p:sp>
        <p:nvSpPr>
          <p:cNvPr id="13" name="Text 8"/>
          <p:cNvSpPr/>
          <p:nvPr/>
        </p:nvSpPr>
        <p:spPr>
          <a:xfrm>
            <a:off x="9723358" y="6845558"/>
            <a:ext cx="4272915" cy="579834"/>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Montserrat" pitchFamily="34" charset="0"/>
                <a:ea typeface="Montserrat" pitchFamily="34" charset="-122"/>
                <a:cs typeface="Montserrat" pitchFamily="34" charset="-120"/>
              </a:rPr>
              <a:t>Enabling natural language interactions through speech-based systems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4102" r="13077"/>
          <a:stretch/>
        </p:blipFill>
        <p:spPr>
          <a:xfrm>
            <a:off x="10635174" y="0"/>
            <a:ext cx="3995226" cy="8229600"/>
          </a:xfrm>
          <a:prstGeom prst="rect">
            <a:avLst/>
          </a:prstGeom>
        </p:spPr>
      </p:pic>
      <p:sp>
        <p:nvSpPr>
          <p:cNvPr id="3" name="Text 0"/>
          <p:cNvSpPr/>
          <p:nvPr/>
        </p:nvSpPr>
        <p:spPr>
          <a:xfrm>
            <a:off x="431959" y="521732"/>
            <a:ext cx="5029914"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NLP Techniques: Machine Learning</a:t>
            </a:r>
            <a:endParaRPr lang="en-US" sz="4000" dirty="0"/>
          </a:p>
        </p:txBody>
      </p:sp>
      <p:sp>
        <p:nvSpPr>
          <p:cNvPr id="4" name="Text 1"/>
          <p:cNvSpPr/>
          <p:nvPr/>
        </p:nvSpPr>
        <p:spPr>
          <a:xfrm>
            <a:off x="431959" y="1112877"/>
            <a:ext cx="9668644"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Machine learning forms the cornerstone of modern NLP systems, enabling computers to learn patterns and make decisions based on data rather than explicit programming. In NLP, machine learning algorithms are trained on large datasets of text or speech to perform tasks such as classification, prediction, and generation.</a:t>
            </a:r>
            <a:endParaRPr lang="en-US" dirty="0"/>
          </a:p>
        </p:txBody>
      </p:sp>
      <p:sp>
        <p:nvSpPr>
          <p:cNvPr id="5" name="Text 2"/>
          <p:cNvSpPr/>
          <p:nvPr/>
        </p:nvSpPr>
        <p:spPr>
          <a:xfrm>
            <a:off x="431959" y="2367954"/>
            <a:ext cx="9668644" cy="987623"/>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Common machine learning techniques in NLP include supervised learning, where models are trained on labeled data, and unsupervised learning, which finds patterns in unlabeled data. These approaches power various NLP applications, from sentiment analysis and text classification to machine translation and named entity recognition. The ability of machine learning models to generalize from training data to new, unseen examples makes them particularly valuable in handling the complexities and variabilities of natural language.</a:t>
            </a:r>
            <a:endParaRPr lang="en-US" dirty="0"/>
          </a:p>
        </p:txBody>
      </p:sp>
      <p:pic>
        <p:nvPicPr>
          <p:cNvPr id="6" name="Image 1" descr="preencoded.png"/>
          <p:cNvPicPr>
            <a:picLocks noChangeAspect="1"/>
          </p:cNvPicPr>
          <p:nvPr/>
        </p:nvPicPr>
        <p:blipFill>
          <a:blip r:embed="rId4"/>
          <a:stretch>
            <a:fillRect/>
          </a:stretch>
        </p:blipFill>
        <p:spPr>
          <a:xfrm>
            <a:off x="470535" y="4559060"/>
            <a:ext cx="308610" cy="308610"/>
          </a:xfrm>
          <a:prstGeom prst="rect">
            <a:avLst/>
          </a:prstGeom>
        </p:spPr>
      </p:pic>
      <p:sp>
        <p:nvSpPr>
          <p:cNvPr id="7" name="Text 3"/>
          <p:cNvSpPr/>
          <p:nvPr/>
        </p:nvSpPr>
        <p:spPr>
          <a:xfrm>
            <a:off x="910260" y="4664668"/>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Supervised Learning</a:t>
            </a:r>
            <a:endParaRPr lang="en-US" sz="2400" dirty="0"/>
          </a:p>
        </p:txBody>
      </p:sp>
      <p:sp>
        <p:nvSpPr>
          <p:cNvPr id="8" name="Text 4"/>
          <p:cNvSpPr/>
          <p:nvPr/>
        </p:nvSpPr>
        <p:spPr>
          <a:xfrm>
            <a:off x="470535" y="4972803"/>
            <a:ext cx="9457629" cy="167489"/>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Training models on labeled data for tasks like sentiment analysis and text classification</a:t>
            </a:r>
            <a:endParaRPr lang="en-US" dirty="0"/>
          </a:p>
        </p:txBody>
      </p:sp>
      <p:pic>
        <p:nvPicPr>
          <p:cNvPr id="9" name="Image 2" descr="preencoded.png"/>
          <p:cNvPicPr>
            <a:picLocks noChangeAspect="1"/>
          </p:cNvPicPr>
          <p:nvPr/>
        </p:nvPicPr>
        <p:blipFill>
          <a:blip r:embed="rId5"/>
          <a:stretch>
            <a:fillRect/>
          </a:stretch>
        </p:blipFill>
        <p:spPr>
          <a:xfrm>
            <a:off x="470535" y="5322616"/>
            <a:ext cx="308610" cy="308610"/>
          </a:xfrm>
          <a:prstGeom prst="rect">
            <a:avLst/>
          </a:prstGeom>
        </p:spPr>
      </p:pic>
      <p:sp>
        <p:nvSpPr>
          <p:cNvPr id="10" name="Text 5"/>
          <p:cNvSpPr/>
          <p:nvPr/>
        </p:nvSpPr>
        <p:spPr>
          <a:xfrm>
            <a:off x="910260" y="5428672"/>
            <a:ext cx="1662827"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Unsupervised Learning</a:t>
            </a:r>
            <a:endParaRPr lang="en-US" sz="2400" dirty="0"/>
          </a:p>
        </p:txBody>
      </p:sp>
      <p:sp>
        <p:nvSpPr>
          <p:cNvPr id="11" name="Text 6"/>
          <p:cNvSpPr/>
          <p:nvPr/>
        </p:nvSpPr>
        <p:spPr>
          <a:xfrm>
            <a:off x="470535" y="5736359"/>
            <a:ext cx="8280083"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Discovering patterns in unlabeled data, useful for topic modeling and clustering</a:t>
            </a:r>
            <a:endParaRPr lang="en-US" dirty="0"/>
          </a:p>
        </p:txBody>
      </p:sp>
      <p:pic>
        <p:nvPicPr>
          <p:cNvPr id="12" name="Image 3" descr="preencoded.png"/>
          <p:cNvPicPr>
            <a:picLocks noChangeAspect="1"/>
          </p:cNvPicPr>
          <p:nvPr/>
        </p:nvPicPr>
        <p:blipFill>
          <a:blip r:embed="rId6"/>
          <a:stretch>
            <a:fillRect/>
          </a:stretch>
        </p:blipFill>
        <p:spPr>
          <a:xfrm>
            <a:off x="431959" y="6117453"/>
            <a:ext cx="308610" cy="308610"/>
          </a:xfrm>
          <a:prstGeom prst="rect">
            <a:avLst/>
          </a:prstGeom>
        </p:spPr>
      </p:pic>
      <p:sp>
        <p:nvSpPr>
          <p:cNvPr id="13" name="Text 7"/>
          <p:cNvSpPr/>
          <p:nvPr/>
        </p:nvSpPr>
        <p:spPr>
          <a:xfrm>
            <a:off x="910260" y="6226441"/>
            <a:ext cx="1744385"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Reinforcement Learning</a:t>
            </a:r>
            <a:endParaRPr lang="en-US" sz="2400" dirty="0"/>
          </a:p>
        </p:txBody>
      </p:sp>
      <p:sp>
        <p:nvSpPr>
          <p:cNvPr id="14" name="Text 8"/>
          <p:cNvSpPr/>
          <p:nvPr/>
        </p:nvSpPr>
        <p:spPr>
          <a:xfrm>
            <a:off x="431959" y="6500774"/>
            <a:ext cx="8280083" cy="197525"/>
          </a:xfrm>
          <a:prstGeom prst="rect">
            <a:avLst/>
          </a:prstGeom>
          <a:noFill/>
          <a:ln/>
        </p:spPr>
        <p:txBody>
          <a:bodyPr wrap="none" lIns="0" tIns="0" rIns="0" bIns="0" rtlCol="0" anchor="t"/>
          <a:lstStyle/>
          <a:p>
            <a:r>
              <a:rPr lang="en-US" dirty="0">
                <a:solidFill>
                  <a:srgbClr val="272525"/>
                </a:solidFill>
                <a:latin typeface="Montserrat" pitchFamily="34" charset="0"/>
              </a:rPr>
              <a:t>Training models through interaction with an environment, applied in dialogue systems</a:t>
            </a:r>
          </a:p>
        </p:txBody>
      </p:sp>
      <p:pic>
        <p:nvPicPr>
          <p:cNvPr id="15" name="Image 4" descr="preencoded.png"/>
          <p:cNvPicPr>
            <a:picLocks noChangeAspect="1"/>
          </p:cNvPicPr>
          <p:nvPr/>
        </p:nvPicPr>
        <p:blipFill>
          <a:blip r:embed="rId7"/>
          <a:stretch>
            <a:fillRect/>
          </a:stretch>
        </p:blipFill>
        <p:spPr>
          <a:xfrm>
            <a:off x="431959" y="6937434"/>
            <a:ext cx="308610" cy="308610"/>
          </a:xfrm>
          <a:prstGeom prst="rect">
            <a:avLst/>
          </a:prstGeom>
        </p:spPr>
      </p:pic>
      <p:sp>
        <p:nvSpPr>
          <p:cNvPr id="16" name="Text 9"/>
          <p:cNvSpPr/>
          <p:nvPr/>
        </p:nvSpPr>
        <p:spPr>
          <a:xfrm>
            <a:off x="910260" y="7043042"/>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Transfer Learning</a:t>
            </a:r>
            <a:endParaRPr lang="en-US" sz="2400" dirty="0"/>
          </a:p>
        </p:txBody>
      </p:sp>
      <p:sp>
        <p:nvSpPr>
          <p:cNvPr id="17" name="Text 10"/>
          <p:cNvSpPr/>
          <p:nvPr/>
        </p:nvSpPr>
        <p:spPr>
          <a:xfrm>
            <a:off x="431959" y="7360802"/>
            <a:ext cx="8022724" cy="347066"/>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Applying knowledge from one task to improve performance on another related task</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8974" r="14871" b="44107"/>
          <a:stretch/>
        </p:blipFill>
        <p:spPr>
          <a:xfrm>
            <a:off x="11000935" y="0"/>
            <a:ext cx="3629465" cy="4599809"/>
          </a:xfrm>
          <a:prstGeom prst="rect">
            <a:avLst/>
          </a:prstGeom>
        </p:spPr>
      </p:pic>
      <p:sp>
        <p:nvSpPr>
          <p:cNvPr id="3" name="Text 0"/>
          <p:cNvSpPr/>
          <p:nvPr/>
        </p:nvSpPr>
        <p:spPr>
          <a:xfrm>
            <a:off x="476012" y="590074"/>
            <a:ext cx="5041940" cy="447318"/>
          </a:xfrm>
          <a:prstGeom prst="rect">
            <a:avLst/>
          </a:prstGeom>
          <a:noFill/>
          <a:ln/>
        </p:spPr>
        <p:txBody>
          <a:bodyPr wrap="none" lIns="0" tIns="0" rIns="0" bIns="0" rtlCol="0" anchor="t"/>
          <a:lstStyle/>
          <a:p>
            <a:pPr marL="0" indent="0">
              <a:lnSpc>
                <a:spcPts val="3500"/>
              </a:lnSpc>
              <a:buNone/>
            </a:pPr>
            <a:r>
              <a:rPr lang="en-US" sz="4000" b="1" dirty="0">
                <a:solidFill>
                  <a:srgbClr val="7068F4"/>
                </a:solidFill>
                <a:latin typeface="Barlow Bold" pitchFamily="34" charset="0"/>
                <a:ea typeface="Barlow Bold" pitchFamily="34" charset="-122"/>
                <a:cs typeface="Barlow Bold" pitchFamily="34" charset="-120"/>
              </a:rPr>
              <a:t>NLP Techniques: Deep Learning</a:t>
            </a:r>
            <a:endParaRPr lang="en-US" sz="4000" dirty="0"/>
          </a:p>
        </p:txBody>
      </p:sp>
      <p:sp>
        <p:nvSpPr>
          <p:cNvPr id="4" name="Text 1"/>
          <p:cNvSpPr/>
          <p:nvPr/>
        </p:nvSpPr>
        <p:spPr>
          <a:xfrm>
            <a:off x="476012" y="1241346"/>
            <a:ext cx="9821540" cy="652582"/>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Deep learning, a subset of machine learning based on artificial neural networks, has revolutionized NLP in recent years. These powerful models, capable of learning complex patterns from large amounts of data, have significantly improved the performance of various NLP tasks.</a:t>
            </a:r>
            <a:endParaRPr lang="en-US" dirty="0"/>
          </a:p>
        </p:txBody>
      </p:sp>
      <p:sp>
        <p:nvSpPr>
          <p:cNvPr id="5" name="Text 2"/>
          <p:cNvSpPr/>
          <p:nvPr/>
        </p:nvSpPr>
        <p:spPr>
          <a:xfrm>
            <a:off x="476012" y="2424195"/>
            <a:ext cx="10074756" cy="1087636"/>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Key deep learning architectures in NLP include Recurrent Neural Networks (RNNs) and their variants like Long Short-Term Memory (LSTM) networks, which are particularly effective for sequential data. More recently, transformer models like BERT and GPT have become state-of-the-art in many NLP tasks, leveraging attention mechanisms to capture long-range dependencies in text. These advanced models have pushed the boundaries of what's possible in language understanding and generation, enabling more natural and context-aware language processing.</a:t>
            </a:r>
            <a:endParaRPr lang="en-US" dirty="0"/>
          </a:p>
        </p:txBody>
      </p:sp>
      <p:pic>
        <p:nvPicPr>
          <p:cNvPr id="6" name="Image 1" descr="preencoded.png"/>
          <p:cNvPicPr>
            <a:picLocks noChangeAspect="1"/>
          </p:cNvPicPr>
          <p:nvPr/>
        </p:nvPicPr>
        <p:blipFill>
          <a:blip r:embed="rId4"/>
          <a:stretch>
            <a:fillRect/>
          </a:stretch>
        </p:blipFill>
        <p:spPr>
          <a:xfrm>
            <a:off x="231579" y="4458483"/>
            <a:ext cx="679966" cy="1087993"/>
          </a:xfrm>
          <a:prstGeom prst="rect">
            <a:avLst/>
          </a:prstGeom>
        </p:spPr>
      </p:pic>
      <p:sp>
        <p:nvSpPr>
          <p:cNvPr id="7" name="Text 3"/>
          <p:cNvSpPr/>
          <p:nvPr/>
        </p:nvSpPr>
        <p:spPr>
          <a:xfrm>
            <a:off x="873998" y="4931969"/>
            <a:ext cx="2752844" cy="223599"/>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Recurrent Neural Networks (RNNs)</a:t>
            </a:r>
            <a:endParaRPr lang="en-US" sz="2400" dirty="0"/>
          </a:p>
        </p:txBody>
      </p:sp>
      <p:sp>
        <p:nvSpPr>
          <p:cNvPr id="8" name="Text 4"/>
          <p:cNvSpPr/>
          <p:nvPr/>
        </p:nvSpPr>
        <p:spPr>
          <a:xfrm>
            <a:off x="873998" y="5237126"/>
            <a:ext cx="7308056" cy="21752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Processing sequential data by maintaining</a:t>
            </a:r>
          </a:p>
          <a:p>
            <a:pPr marL="0" indent="0" algn="l">
              <a:buNone/>
            </a:pPr>
            <a:r>
              <a:rPr lang="en-US" dirty="0">
                <a:solidFill>
                  <a:srgbClr val="272525"/>
                </a:solidFill>
                <a:latin typeface="Montserrat" pitchFamily="34" charset="0"/>
                <a:ea typeface="Montserrat" pitchFamily="34" charset="-122"/>
                <a:cs typeface="Montserrat" pitchFamily="34" charset="-120"/>
              </a:rPr>
              <a:t> internal state</a:t>
            </a:r>
            <a:endParaRPr lang="en-US" dirty="0"/>
          </a:p>
        </p:txBody>
      </p:sp>
      <p:pic>
        <p:nvPicPr>
          <p:cNvPr id="9" name="Image 2" descr="preencoded.png"/>
          <p:cNvPicPr>
            <a:picLocks noChangeAspect="1"/>
          </p:cNvPicPr>
          <p:nvPr/>
        </p:nvPicPr>
        <p:blipFill>
          <a:blip r:embed="rId5"/>
          <a:stretch>
            <a:fillRect/>
          </a:stretch>
        </p:blipFill>
        <p:spPr>
          <a:xfrm>
            <a:off x="255134" y="5546476"/>
            <a:ext cx="679966" cy="1087993"/>
          </a:xfrm>
          <a:prstGeom prst="rect">
            <a:avLst/>
          </a:prstGeom>
        </p:spPr>
      </p:pic>
      <p:sp>
        <p:nvSpPr>
          <p:cNvPr id="10" name="Text 5"/>
          <p:cNvSpPr/>
          <p:nvPr/>
        </p:nvSpPr>
        <p:spPr>
          <a:xfrm>
            <a:off x="911545" y="6019265"/>
            <a:ext cx="3032879" cy="223599"/>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Convolutional Neural Networks (CNNs)</a:t>
            </a:r>
            <a:endParaRPr lang="en-US" sz="2400" dirty="0"/>
          </a:p>
        </p:txBody>
      </p:sp>
      <p:sp>
        <p:nvSpPr>
          <p:cNvPr id="11" name="Text 6"/>
          <p:cNvSpPr/>
          <p:nvPr/>
        </p:nvSpPr>
        <p:spPr>
          <a:xfrm>
            <a:off x="911545" y="6324422"/>
            <a:ext cx="7308056" cy="21752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Extracting local features from text data</a:t>
            </a:r>
            <a:endParaRPr lang="en-US" dirty="0"/>
          </a:p>
        </p:txBody>
      </p:sp>
      <p:pic>
        <p:nvPicPr>
          <p:cNvPr id="12" name="Image 3" descr="preencoded.png"/>
          <p:cNvPicPr>
            <a:picLocks noChangeAspect="1"/>
          </p:cNvPicPr>
          <p:nvPr/>
        </p:nvPicPr>
        <p:blipFill>
          <a:blip r:embed="rId6"/>
          <a:stretch>
            <a:fillRect/>
          </a:stretch>
        </p:blipFill>
        <p:spPr>
          <a:xfrm>
            <a:off x="6418083" y="4402585"/>
            <a:ext cx="679966" cy="1087993"/>
          </a:xfrm>
          <a:prstGeom prst="rect">
            <a:avLst/>
          </a:prstGeom>
        </p:spPr>
      </p:pic>
      <p:sp>
        <p:nvSpPr>
          <p:cNvPr id="13" name="Text 7"/>
          <p:cNvSpPr/>
          <p:nvPr/>
        </p:nvSpPr>
        <p:spPr>
          <a:xfrm>
            <a:off x="7136052" y="4874573"/>
            <a:ext cx="1789509" cy="223599"/>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Transformer Models</a:t>
            </a:r>
            <a:endParaRPr lang="en-US" sz="2400" dirty="0"/>
          </a:p>
        </p:txBody>
      </p:sp>
      <p:sp>
        <p:nvSpPr>
          <p:cNvPr id="14" name="Text 8"/>
          <p:cNvSpPr/>
          <p:nvPr/>
        </p:nvSpPr>
        <p:spPr>
          <a:xfrm>
            <a:off x="7136052" y="5179731"/>
            <a:ext cx="7308056" cy="21752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Utilizing attention mechanisms for improved context </a:t>
            </a:r>
          </a:p>
          <a:p>
            <a:pPr marL="0" indent="0" algn="l">
              <a:buNone/>
            </a:pPr>
            <a:r>
              <a:rPr lang="en-US" dirty="0">
                <a:solidFill>
                  <a:srgbClr val="272525"/>
                </a:solidFill>
                <a:latin typeface="Montserrat" pitchFamily="34" charset="0"/>
                <a:ea typeface="Montserrat" pitchFamily="34" charset="-122"/>
                <a:cs typeface="Montserrat" pitchFamily="34" charset="-120"/>
              </a:rPr>
              <a:t>understanding</a:t>
            </a:r>
            <a:endParaRPr lang="en-US" dirty="0"/>
          </a:p>
        </p:txBody>
      </p:sp>
      <p:pic>
        <p:nvPicPr>
          <p:cNvPr id="15" name="Image 4" descr="preencoded.png"/>
          <p:cNvPicPr>
            <a:picLocks noChangeAspect="1"/>
          </p:cNvPicPr>
          <p:nvPr/>
        </p:nvPicPr>
        <p:blipFill>
          <a:blip r:embed="rId7"/>
          <a:stretch>
            <a:fillRect/>
          </a:stretch>
        </p:blipFill>
        <p:spPr>
          <a:xfrm>
            <a:off x="6455706" y="5490578"/>
            <a:ext cx="679966" cy="1087993"/>
          </a:xfrm>
          <a:prstGeom prst="rect">
            <a:avLst/>
          </a:prstGeom>
        </p:spPr>
      </p:pic>
      <p:sp>
        <p:nvSpPr>
          <p:cNvPr id="16" name="Text 9"/>
          <p:cNvSpPr/>
          <p:nvPr/>
        </p:nvSpPr>
        <p:spPr>
          <a:xfrm>
            <a:off x="7136052" y="5962567"/>
            <a:ext cx="2326958" cy="223599"/>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Barlow Bold" pitchFamily="34" charset="0"/>
                <a:ea typeface="Barlow Bold" pitchFamily="34" charset="-122"/>
                <a:cs typeface="Barlow Bold" pitchFamily="34" charset="-120"/>
              </a:rPr>
              <a:t>Pre-trained Language Models</a:t>
            </a:r>
            <a:endParaRPr lang="en-US" sz="2400" dirty="0"/>
          </a:p>
        </p:txBody>
      </p:sp>
      <p:sp>
        <p:nvSpPr>
          <p:cNvPr id="17" name="Text 10"/>
          <p:cNvSpPr/>
          <p:nvPr/>
        </p:nvSpPr>
        <p:spPr>
          <a:xfrm>
            <a:off x="7136052" y="6267724"/>
            <a:ext cx="7308056" cy="217527"/>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Montserrat" pitchFamily="34" charset="0"/>
                <a:ea typeface="Montserrat" pitchFamily="34" charset="-122"/>
                <a:cs typeface="Montserrat" pitchFamily="34" charset="-120"/>
              </a:rPr>
              <a:t>Leveraging large-scale pre-training for various downstream </a:t>
            </a:r>
          </a:p>
          <a:p>
            <a:pPr marL="0" indent="0" algn="l">
              <a:buNone/>
            </a:pPr>
            <a:r>
              <a:rPr lang="en-US" dirty="0">
                <a:solidFill>
                  <a:srgbClr val="272525"/>
                </a:solidFill>
                <a:latin typeface="Montserrat" pitchFamily="34" charset="0"/>
                <a:ea typeface="Montserrat" pitchFamily="34" charset="-122"/>
                <a:cs typeface="Montserrat" pitchFamily="34" charset="-120"/>
              </a:rPr>
              <a:t>tasks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1959" y="339447"/>
            <a:ext cx="5447348"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NLP Techniques: Rule-based Systems</a:t>
            </a:r>
            <a:endParaRPr lang="en-US" sz="4000" dirty="0"/>
          </a:p>
        </p:txBody>
      </p:sp>
      <p:sp>
        <p:nvSpPr>
          <p:cNvPr id="3" name="Text 1"/>
          <p:cNvSpPr/>
          <p:nvPr/>
        </p:nvSpPr>
        <p:spPr>
          <a:xfrm>
            <a:off x="431959" y="992267"/>
            <a:ext cx="13766483" cy="39504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While machine learning and deep learning dominate modern NLP, rule-based systems still play a crucial role in certain applications. These systems use manually crafted rules and lexicons to process and analyze text. They are particularly useful in domains where linguistic patterns are well-defined and consistent, or when interpretability and control over the system's behavior are paramount.</a:t>
            </a:r>
            <a:endParaRPr lang="en-US" dirty="0"/>
          </a:p>
        </p:txBody>
      </p:sp>
      <p:sp>
        <p:nvSpPr>
          <p:cNvPr id="4" name="Text 2"/>
          <p:cNvSpPr/>
          <p:nvPr/>
        </p:nvSpPr>
        <p:spPr>
          <a:xfrm>
            <a:off x="431958" y="2167386"/>
            <a:ext cx="13766483" cy="59257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Rule-based approaches often involve creating grammar or pattern-matching rules to extract information or perform specific tasks. They can be highly effective for tasks like named entity recognition in specialized domains, or for handling specific linguistic phenomena. Despite their limitations in scalability and adaptability compared to machine learning methods, rule-based systems offer transparency and predictability, making them valuable in scenarios where explainability is critical, such as in legal or medical applications.</a:t>
            </a:r>
            <a:endParaRPr lang="en-US" dirty="0"/>
          </a:p>
        </p:txBody>
      </p:sp>
      <p:sp>
        <p:nvSpPr>
          <p:cNvPr id="5" name="Text 3"/>
          <p:cNvSpPr/>
          <p:nvPr/>
        </p:nvSpPr>
        <p:spPr>
          <a:xfrm>
            <a:off x="661610" y="4023384"/>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Approach</a:t>
            </a:r>
            <a:endParaRPr lang="en-US" sz="2400" dirty="0"/>
          </a:p>
        </p:txBody>
      </p:sp>
      <p:sp>
        <p:nvSpPr>
          <p:cNvPr id="6" name="Text 4"/>
          <p:cNvSpPr/>
          <p:nvPr/>
        </p:nvSpPr>
        <p:spPr>
          <a:xfrm>
            <a:off x="661610" y="4349734"/>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Regular Expressions</a:t>
            </a:r>
            <a:endParaRPr lang="en-US" dirty="0"/>
          </a:p>
        </p:txBody>
      </p:sp>
      <p:sp>
        <p:nvSpPr>
          <p:cNvPr id="7" name="Text 5"/>
          <p:cNvSpPr/>
          <p:nvPr/>
        </p:nvSpPr>
        <p:spPr>
          <a:xfrm>
            <a:off x="661610" y="4658344"/>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Context-Free Grammars</a:t>
            </a:r>
            <a:endParaRPr lang="en-US" dirty="0"/>
          </a:p>
        </p:txBody>
      </p:sp>
      <p:sp>
        <p:nvSpPr>
          <p:cNvPr id="8" name="Text 6"/>
          <p:cNvSpPr/>
          <p:nvPr/>
        </p:nvSpPr>
        <p:spPr>
          <a:xfrm>
            <a:off x="661610" y="4966954"/>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Lexicon-based Methods</a:t>
            </a:r>
            <a:endParaRPr lang="en-US" dirty="0"/>
          </a:p>
        </p:txBody>
      </p:sp>
      <p:sp>
        <p:nvSpPr>
          <p:cNvPr id="9" name="Text 7"/>
          <p:cNvSpPr/>
          <p:nvPr/>
        </p:nvSpPr>
        <p:spPr>
          <a:xfrm>
            <a:off x="661610" y="5275564"/>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Finite-State Transducers</a:t>
            </a:r>
            <a:endParaRPr lang="en-US" dirty="0"/>
          </a:p>
        </p:txBody>
      </p:sp>
      <p:sp>
        <p:nvSpPr>
          <p:cNvPr id="10" name="Text 8"/>
          <p:cNvSpPr/>
          <p:nvPr/>
        </p:nvSpPr>
        <p:spPr>
          <a:xfrm>
            <a:off x="3821886" y="4029722"/>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Advantages</a:t>
            </a:r>
            <a:endParaRPr lang="en-US" sz="2400" dirty="0"/>
          </a:p>
        </p:txBody>
      </p:sp>
      <p:sp>
        <p:nvSpPr>
          <p:cNvPr id="11" name="Text 9"/>
          <p:cNvSpPr/>
          <p:nvPr/>
        </p:nvSpPr>
        <p:spPr>
          <a:xfrm>
            <a:off x="3821886" y="4356072"/>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Simple, fast pattern matching</a:t>
            </a:r>
            <a:endParaRPr lang="en-US" dirty="0"/>
          </a:p>
        </p:txBody>
      </p:sp>
      <p:sp>
        <p:nvSpPr>
          <p:cNvPr id="12" name="Text 10"/>
          <p:cNvSpPr/>
          <p:nvPr/>
        </p:nvSpPr>
        <p:spPr>
          <a:xfrm>
            <a:off x="3821886" y="4664682"/>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Structured parsing of text</a:t>
            </a:r>
            <a:endParaRPr lang="en-US" dirty="0"/>
          </a:p>
        </p:txBody>
      </p:sp>
      <p:sp>
        <p:nvSpPr>
          <p:cNvPr id="13" name="Text 11"/>
          <p:cNvSpPr/>
          <p:nvPr/>
        </p:nvSpPr>
        <p:spPr>
          <a:xfrm>
            <a:off x="3821886" y="4973292"/>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Precise control over vocabulary</a:t>
            </a:r>
            <a:endParaRPr lang="en-US" dirty="0"/>
          </a:p>
        </p:txBody>
      </p:sp>
      <p:sp>
        <p:nvSpPr>
          <p:cNvPr id="14" name="Text 12"/>
          <p:cNvSpPr/>
          <p:nvPr/>
        </p:nvSpPr>
        <p:spPr>
          <a:xfrm>
            <a:off x="3821886" y="5281902"/>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Efficient for certain language tasks</a:t>
            </a:r>
            <a:endParaRPr lang="en-US" dirty="0"/>
          </a:p>
        </p:txBody>
      </p:sp>
      <p:sp>
        <p:nvSpPr>
          <p:cNvPr id="15" name="Text 13"/>
          <p:cNvSpPr/>
          <p:nvPr/>
        </p:nvSpPr>
        <p:spPr>
          <a:xfrm>
            <a:off x="1590090" y="5934031"/>
            <a:ext cx="1624251" cy="203002"/>
          </a:xfrm>
          <a:prstGeom prst="rect">
            <a:avLst/>
          </a:prstGeom>
          <a:noFill/>
          <a:ln/>
        </p:spPr>
        <p:txBody>
          <a:bodyPr wrap="none" lIns="0" tIns="0" rIns="0" bIns="0" rtlCol="0" anchor="t"/>
          <a:lstStyle/>
          <a:p>
            <a:pPr marL="0" indent="0">
              <a:lnSpc>
                <a:spcPts val="1550"/>
              </a:lnSpc>
              <a:buNone/>
            </a:pPr>
            <a:r>
              <a:rPr lang="en-US" sz="2400" b="1" dirty="0">
                <a:solidFill>
                  <a:srgbClr val="7068F4"/>
                </a:solidFill>
                <a:latin typeface="Barlow Bold" pitchFamily="34" charset="0"/>
                <a:ea typeface="Barlow Bold" pitchFamily="34" charset="-122"/>
                <a:cs typeface="Barlow Bold" pitchFamily="34" charset="-120"/>
              </a:rPr>
              <a:t>Limitations</a:t>
            </a:r>
            <a:endParaRPr lang="en-US" sz="2400" dirty="0"/>
          </a:p>
        </p:txBody>
      </p:sp>
      <p:sp>
        <p:nvSpPr>
          <p:cNvPr id="16" name="Text 14"/>
          <p:cNvSpPr/>
          <p:nvPr/>
        </p:nvSpPr>
        <p:spPr>
          <a:xfrm>
            <a:off x="1590090" y="6260381"/>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Limited complexity handling</a:t>
            </a:r>
            <a:endParaRPr lang="en-US" dirty="0"/>
          </a:p>
        </p:txBody>
      </p:sp>
      <p:sp>
        <p:nvSpPr>
          <p:cNvPr id="17" name="Text 15"/>
          <p:cNvSpPr/>
          <p:nvPr/>
        </p:nvSpPr>
        <p:spPr>
          <a:xfrm>
            <a:off x="1590090" y="6568991"/>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Difficulty with ambiguity</a:t>
            </a:r>
            <a:endParaRPr lang="en-US" dirty="0"/>
          </a:p>
        </p:txBody>
      </p:sp>
      <p:sp>
        <p:nvSpPr>
          <p:cNvPr id="18" name="Text 16"/>
          <p:cNvSpPr/>
          <p:nvPr/>
        </p:nvSpPr>
        <p:spPr>
          <a:xfrm>
            <a:off x="1590090" y="6877601"/>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Labor-intensive to maintain</a:t>
            </a:r>
            <a:endParaRPr lang="en-US" dirty="0"/>
          </a:p>
        </p:txBody>
      </p:sp>
      <p:sp>
        <p:nvSpPr>
          <p:cNvPr id="19" name="Text 17"/>
          <p:cNvSpPr/>
          <p:nvPr/>
        </p:nvSpPr>
        <p:spPr>
          <a:xfrm>
            <a:off x="1590090" y="7186211"/>
            <a:ext cx="4387691" cy="197525"/>
          </a:xfrm>
          <a:prstGeom prst="rect">
            <a:avLst/>
          </a:prstGeom>
          <a:noFill/>
          <a:ln/>
        </p:spPr>
        <p:txBody>
          <a:bodyPr wrap="none" lIns="0" tIns="0" rIns="0" bIns="0" rtlCol="0" anchor="t"/>
          <a:lstStyle/>
          <a:p>
            <a:pPr marL="0" indent="0">
              <a:lnSpc>
                <a:spcPts val="1550"/>
              </a:lnSpc>
              <a:buNone/>
            </a:pPr>
            <a:r>
              <a:rPr lang="en-US" dirty="0">
                <a:solidFill>
                  <a:srgbClr val="272525"/>
                </a:solidFill>
                <a:latin typeface="Montserrat" pitchFamily="34" charset="0"/>
                <a:ea typeface="Montserrat" pitchFamily="34" charset="-122"/>
                <a:cs typeface="Montserrat" pitchFamily="34" charset="-120"/>
              </a:rPr>
              <a:t>Limited expressiveness</a:t>
            </a:r>
            <a:endParaRPr lang="en-US" dirty="0"/>
          </a:p>
        </p:txBody>
      </p:sp>
      <p:pic>
        <p:nvPicPr>
          <p:cNvPr id="20" name="Image 0" descr="preencoded.png"/>
          <p:cNvPicPr>
            <a:picLocks noChangeAspect="1"/>
          </p:cNvPicPr>
          <p:nvPr/>
        </p:nvPicPr>
        <p:blipFill>
          <a:blip r:embed="rId3"/>
          <a:stretch>
            <a:fillRect/>
          </a:stretch>
        </p:blipFill>
        <p:spPr>
          <a:xfrm>
            <a:off x="8209577" y="3836408"/>
            <a:ext cx="6420823" cy="43931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1578</TotalTime>
  <Words>2682</Words>
  <Application>Microsoft Macintosh PowerPoint</Application>
  <PresentationFormat>Custom</PresentationFormat>
  <Paragraphs>199</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Barlow 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22</cp:revision>
  <dcterms:created xsi:type="dcterms:W3CDTF">2024-10-23T06:53:11Z</dcterms:created>
  <dcterms:modified xsi:type="dcterms:W3CDTF">2024-10-25T23:30:57Z</dcterms:modified>
</cp:coreProperties>
</file>